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1.xml" ContentType="application/vnd.openxmlformats-officedocument.themeOverr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88" r:id="rId3"/>
    <p:sldId id="289" r:id="rId4"/>
    <p:sldId id="277" r:id="rId5"/>
    <p:sldId id="297" r:id="rId6"/>
    <p:sldId id="298" r:id="rId7"/>
    <p:sldId id="280" r:id="rId8"/>
    <p:sldId id="281" r:id="rId9"/>
    <p:sldId id="282" r:id="rId10"/>
    <p:sldId id="283" r:id="rId11"/>
    <p:sldId id="290" r:id="rId12"/>
    <p:sldId id="296" r:id="rId13"/>
    <p:sldId id="291" r:id="rId14"/>
    <p:sldId id="284" r:id="rId15"/>
    <p:sldId id="286" r:id="rId16"/>
    <p:sldId id="287" r:id="rId17"/>
    <p:sldId id="292" r:id="rId1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3" autoAdjust="0"/>
    <p:restoredTop sz="94660"/>
  </p:normalViewPr>
  <p:slideViewPr>
    <p:cSldViewPr>
      <p:cViewPr>
        <p:scale>
          <a:sx n="118" d="100"/>
          <a:sy n="118" d="100"/>
        </p:scale>
        <p:origin x="-1686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5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5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9.bin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ilatovEV\AppData\Local\Microsoft\Windows\Temporary%20Internet%20Files\Content.Outlook\2HSNSVPR\&#1044;&#1083;&#1103;%20&#1089;&#1083;&#1072;&#1081;&#1076;&#1086;&#1074;%20&#1046;&#1077;&#1085;&#110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ilatovEV\AppData\Local\Microsoft\Windows\Temporary%20Internet%20Files\Content.Outlook\2HSNSVPR\&#1044;&#1083;&#1103;%20&#1089;&#1083;&#1072;&#1081;&#1076;&#1086;&#1074;%20&#1046;&#1077;&#1085;&#110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ilatovEV\AppData\Local\Microsoft\Windows\Temporary%20Internet%20Files\Content.Outlook\2HSNSVPR\&#1044;&#1083;&#1103;%20&#1089;&#1083;&#1072;&#1081;&#1076;&#1086;&#1074;%20&#1046;&#1077;&#1085;&#1103;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FilatovEV\AppData\Local\Microsoft\Windows\Temporary%20Internet%20Files\Content.Outlook\2HSNSVPR\&#1044;&#1083;&#1103;%20&#1089;&#1083;&#1072;&#1081;&#1076;&#1086;&#1074;%20&#1046;&#1077;&#1085;&#1103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Лист1!$A$1:$F$1</c:f>
              <c:strCache>
                <c:ptCount val="6"/>
                <c:pt idx="0">
                  <c:v>2012 г.</c:v>
                </c:pt>
                <c:pt idx="1">
                  <c:v>2013 г.</c:v>
                </c:pt>
                <c:pt idx="2">
                  <c:v>2014 г.</c:v>
                </c:pt>
                <c:pt idx="3">
                  <c:v>2015 г.</c:v>
                </c:pt>
                <c:pt idx="4">
                  <c:v>2016 г.</c:v>
                </c:pt>
                <c:pt idx="5">
                  <c:v>2017 г.</c:v>
                </c:pt>
              </c:strCache>
            </c:strRef>
          </c:cat>
          <c:val>
            <c:numRef>
              <c:f>Лист1!$A$2:$F$2</c:f>
              <c:numCache>
                <c:formatCode>#,##0</c:formatCode>
                <c:ptCount val="6"/>
                <c:pt idx="0">
                  <c:v>20537</c:v>
                </c:pt>
                <c:pt idx="1">
                  <c:v>22537</c:v>
                </c:pt>
                <c:pt idx="2">
                  <c:v>25484</c:v>
                </c:pt>
                <c:pt idx="3">
                  <c:v>28130</c:v>
                </c:pt>
                <c:pt idx="4">
                  <c:v>29433</c:v>
                </c:pt>
                <c:pt idx="5">
                  <c:v>30083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290688"/>
        <c:axId val="94292224"/>
      </c:barChart>
      <c:catAx>
        <c:axId val="942906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solidFill>
                  <a:schemeClr val="tx2"/>
                </a:solidFill>
              </a:defRPr>
            </a:pPr>
            <a:endParaRPr lang="ru-RU"/>
          </a:p>
        </c:txPr>
        <c:crossAx val="94292224"/>
        <c:crosses val="autoZero"/>
        <c:auto val="1"/>
        <c:lblAlgn val="ctr"/>
        <c:lblOffset val="100"/>
        <c:noMultiLvlLbl val="0"/>
      </c:catAx>
      <c:valAx>
        <c:axId val="942922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solidFill>
                  <a:schemeClr val="tx2"/>
                </a:solidFill>
              </a:defRPr>
            </a:pPr>
            <a:endParaRPr lang="ru-RU"/>
          </a:p>
        </c:txPr>
        <c:crossAx val="94290688"/>
        <c:crosses val="autoZero"/>
        <c:crossBetween val="between"/>
        <c:majorUnit val="100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2012г.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 algn="ctr">
                  <a:defRPr lang="ru-RU" sz="10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Лист1!$B$13</c:f>
              <c:numCache>
                <c:formatCode>0.00</c:formatCode>
                <c:ptCount val="1"/>
                <c:pt idx="0">
                  <c:v>7.3525831426206363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2013г.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invertIfNegative val="0"/>
          <c:dLbls>
            <c:txPr>
              <a:bodyPr/>
              <a:lstStyle/>
              <a:p>
                <a:pPr algn="ctr">
                  <a:defRPr lang="ru-RU" sz="10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Лист1!$C$13</c:f>
              <c:numCache>
                <c:formatCode>0.00</c:formatCode>
                <c:ptCount val="1"/>
                <c:pt idx="0">
                  <c:v>7.8523579255578726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2014г.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lang="ru-RU" sz="10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Лист1!$D$13</c:f>
              <c:numCache>
                <c:formatCode>0.00</c:formatCode>
                <c:ptCount val="1"/>
                <c:pt idx="0">
                  <c:v>11.302697797211451</c:v>
                </c:pt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  <c:pt idx="0">
                  <c:v>2015г.</c:v>
                </c:pt>
              </c:strCache>
            </c:strRef>
          </c:tx>
          <c:invertIfNegative val="0"/>
          <c:dLbls>
            <c:txPr>
              <a:bodyPr/>
              <a:lstStyle/>
              <a:p>
                <a:pPr algn="ctr">
                  <a:defRPr lang="ru-RU" sz="10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Лист1!$E$13</c:f>
              <c:numCache>
                <c:formatCode>0.00</c:formatCode>
                <c:ptCount val="1"/>
                <c:pt idx="0">
                  <c:v>9.962012559113111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0372736"/>
        <c:axId val="110374272"/>
      </c:barChart>
      <c:catAx>
        <c:axId val="110372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10374272"/>
        <c:crosses val="autoZero"/>
        <c:auto val="1"/>
        <c:lblAlgn val="ctr"/>
        <c:lblOffset val="100"/>
        <c:tickMarkSkip val="2"/>
        <c:noMultiLvlLbl val="0"/>
      </c:catAx>
      <c:valAx>
        <c:axId val="1103742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r>
                  <a:rPr lang="ru-RU" dirty="0">
                    <a:solidFill>
                      <a:schemeClr val="tx2"/>
                    </a:solidFill>
                  </a:rPr>
                  <a:t>Количество</a:t>
                </a:r>
                <a:r>
                  <a:rPr lang="ru-RU" baseline="0" dirty="0">
                    <a:solidFill>
                      <a:schemeClr val="tx2"/>
                    </a:solidFill>
                  </a:rPr>
                  <a:t> отключений на 1000 </a:t>
                </a:r>
                <a:r>
                  <a:rPr lang="ru-RU" baseline="0" dirty="0" smtClean="0">
                    <a:solidFill>
                      <a:schemeClr val="tx2"/>
                    </a:solidFill>
                  </a:rPr>
                  <a:t>у.е.</a:t>
                </a:r>
                <a:endParaRPr lang="ru-RU" dirty="0">
                  <a:solidFill>
                    <a:schemeClr val="tx2"/>
                  </a:solidFill>
                </a:endParaRP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2"/>
                </a:solidFill>
              </a:defRPr>
            </a:pPr>
            <a:endParaRPr lang="ru-RU"/>
          </a:p>
        </c:txPr>
        <c:crossAx val="11037273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544161082733733"/>
          <c:y val="0.11581915968771128"/>
          <c:w val="0.74624534540613818"/>
          <c:h val="0.72409225316823023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Лист1!$A$1:$E$1</c:f>
              <c:strCache>
                <c:ptCount val="5"/>
                <c:pt idx="0">
                  <c:v>2013 г.</c:v>
                </c:pt>
                <c:pt idx="1">
                  <c:v>2014 г.</c:v>
                </c:pt>
                <c:pt idx="2">
                  <c:v>2015 г.</c:v>
                </c:pt>
                <c:pt idx="3">
                  <c:v>2016 г.</c:v>
                </c:pt>
                <c:pt idx="4">
                  <c:v>2017 г.</c:v>
                </c:pt>
              </c:strCache>
            </c:strRef>
          </c:cat>
          <c:val>
            <c:numRef>
              <c:f>Лист1!$A$2:$E$2</c:f>
              <c:numCache>
                <c:formatCode>0.00%</c:formatCode>
                <c:ptCount val="5"/>
                <c:pt idx="0">
                  <c:v>0.41959999999999997</c:v>
                </c:pt>
                <c:pt idx="1">
                  <c:v>0.36199999999999999</c:v>
                </c:pt>
                <c:pt idx="2">
                  <c:v>0.2853</c:v>
                </c:pt>
                <c:pt idx="3">
                  <c:v>0.31119999999999998</c:v>
                </c:pt>
                <c:pt idx="4">
                  <c:v>0.29139999999999999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760448"/>
        <c:axId val="108766336"/>
      </c:barChart>
      <c:catAx>
        <c:axId val="108760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 b="1">
                <a:solidFill>
                  <a:schemeClr val="tx2"/>
                </a:solidFill>
              </a:defRPr>
            </a:pPr>
            <a:endParaRPr lang="ru-RU"/>
          </a:p>
        </c:txPr>
        <c:crossAx val="108766336"/>
        <c:crosses val="autoZero"/>
        <c:auto val="1"/>
        <c:lblAlgn val="ctr"/>
        <c:lblOffset val="100"/>
        <c:noMultiLvlLbl val="0"/>
      </c:catAx>
      <c:valAx>
        <c:axId val="10876633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800" b="1">
                <a:solidFill>
                  <a:schemeClr val="tx2"/>
                </a:solidFill>
              </a:defRPr>
            </a:pPr>
            <a:endParaRPr lang="ru-RU"/>
          </a:p>
        </c:txPr>
        <c:crossAx val="108760448"/>
        <c:crosses val="autoZero"/>
        <c:crossBetween val="between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'[Отчеты (6.1,7.1 по ЦЗ и ДЗ)-чистовик без деления.xlsx]Расчет ЦЗ'!$B$31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8942817764939965E-17"/>
                  <c:y val="-2.03433378772127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ЦЗ'!$C$30:$E$30</c:f>
              <c:strCache>
                <c:ptCount val="3"/>
                <c:pt idx="0">
                  <c:v>Финансирование</c:v>
                </c:pt>
                <c:pt idx="1">
                  <c:v>Освоение</c:v>
                </c:pt>
                <c:pt idx="2">
                  <c:v>Ввод</c:v>
                </c:pt>
              </c:strCache>
            </c:strRef>
          </c:cat>
          <c:val>
            <c:numRef>
              <c:f>'[Отчеты (6.1,7.1 по ЦЗ и ДЗ)-чистовик без деления.xlsx]Расчет ЦЗ'!$C$31:$E$31</c:f>
              <c:numCache>
                <c:formatCode>General</c:formatCode>
                <c:ptCount val="3"/>
                <c:pt idx="0" formatCode="#,##0.00">
                  <c:v>733.98497930283997</c:v>
                </c:pt>
              </c:numCache>
            </c:numRef>
          </c:val>
        </c:ser>
        <c:ser>
          <c:idx val="1"/>
          <c:order val="1"/>
          <c:tx>
            <c:strRef>
              <c:f>'[Отчеты (6.1,7.1 по ЦЗ и ДЗ)-чистовик без деления.xlsx]Расчет ЦЗ'!$B$32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2195105520714107E-2"/>
                  <c:y val="-1.11183549768294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850093188349813E-2"/>
                  <c:y val="-1.11167531392012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ЦЗ'!$C$30:$E$30</c:f>
              <c:strCache>
                <c:ptCount val="3"/>
                <c:pt idx="0">
                  <c:v>Финансирование</c:v>
                </c:pt>
                <c:pt idx="1">
                  <c:v>Освоение</c:v>
                </c:pt>
                <c:pt idx="2">
                  <c:v>Ввод</c:v>
                </c:pt>
              </c:strCache>
            </c:strRef>
          </c:cat>
          <c:val>
            <c:numRef>
              <c:f>'[Отчеты (6.1,7.1 по ЦЗ и ДЗ)-чистовик без деления.xlsx]Расчет ЦЗ'!$C$32:$E$32</c:f>
              <c:numCache>
                <c:formatCode>#,##0.00</c:formatCode>
                <c:ptCount val="3"/>
                <c:pt idx="0">
                  <c:v>962.36169927999993</c:v>
                </c:pt>
                <c:pt idx="1">
                  <c:v>1376.54577414</c:v>
                </c:pt>
                <c:pt idx="2">
                  <c:v>2033.1276584699999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99936"/>
        <c:axId val="37001472"/>
      </c:barChart>
      <c:catAx>
        <c:axId val="36999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 algn="ctr">
              <a:defRPr lang="ru-RU" sz="800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001472"/>
        <c:crosses val="autoZero"/>
        <c:auto val="1"/>
        <c:lblAlgn val="ctr"/>
        <c:lblOffset val="100"/>
        <c:noMultiLvlLbl val="0"/>
      </c:catAx>
      <c:valAx>
        <c:axId val="37001472"/>
        <c:scaling>
          <c:orientation val="minMax"/>
          <c:max val="210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800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6999936"/>
        <c:crosses val="autoZero"/>
        <c:crossBetween val="between"/>
        <c:majorUnit val="300"/>
        <c:minorUnit val="40"/>
      </c:valAx>
    </c:plotArea>
    <c:legend>
      <c:legendPos val="r"/>
      <c:layout/>
      <c:overlay val="0"/>
      <c:txPr>
        <a:bodyPr/>
        <a:lstStyle/>
        <a:p>
          <a:pPr algn="ctr">
            <a:defRPr lang="ru-RU" sz="800" b="0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2.1431566130820081E-3"/>
                  <c:y val="-8.8515561409864309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1547580075466499E-2"/>
                  <c:y val="1.916468875196507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7.3171488137286998E-3"/>
                  <c:y val="-9.655743653709227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'[Отчеты (6.1,7.1 по ЦЗ и ДЗ)-чистовик без деления.xlsx]Расчет ЦЗ'!$H$30:$J$30</c:f>
              <c:strCache>
                <c:ptCount val="3"/>
                <c:pt idx="0">
                  <c:v>Техническое перевооружение и реконструкция</c:v>
                </c:pt>
                <c:pt idx="1">
                  <c:v>Новое строительство и расширение</c:v>
                </c:pt>
                <c:pt idx="2">
                  <c:v>Прочие проекты</c:v>
                </c:pt>
              </c:strCache>
            </c:strRef>
          </c:cat>
          <c:val>
            <c:numRef>
              <c:f>'[Отчеты (6.1,7.1 по ЦЗ и ДЗ)-чистовик без деления.xlsx]Расчет ЦЗ'!$H$31:$J$31</c:f>
              <c:numCache>
                <c:formatCode>#,##0.00</c:formatCode>
                <c:ptCount val="3"/>
                <c:pt idx="0">
                  <c:v>3.8500846186751425</c:v>
                </c:pt>
                <c:pt idx="1">
                  <c:v>93.491439563018602</c:v>
                </c:pt>
                <c:pt idx="2">
                  <c:v>2.6584758183062589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>
        <c:manualLayout>
          <c:xMode val="edge"/>
          <c:yMode val="edge"/>
          <c:x val="0.5689032917911081"/>
          <c:y val="0.1844572026731707"/>
          <c:w val="0.41034737970290885"/>
          <c:h val="0.63108512142559015"/>
        </c:manualLayout>
      </c:layout>
      <c:overlay val="0"/>
      <c:txPr>
        <a:bodyPr/>
        <a:lstStyle/>
        <a:p>
          <a:pPr algn="ctr">
            <a:defRPr lang="ru-RU" sz="800" b="0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435079004386205E-2"/>
          <c:y val="3.3182503770739065E-2"/>
          <c:w val="0.79725959590621642"/>
          <c:h val="0.89460030165912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'[Отчеты (6.1,7.1 по ЦЗ и ДЗ)-чистовик без деления.xlsx]Расчет ДЗ'!$C$18</c:f>
              <c:strCache>
                <c:ptCount val="1"/>
                <c:pt idx="0">
                  <c:v>план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300442757748027E-3"/>
                  <c:y val="-1.0884352186783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ДЗ'!$D$17:$F$17</c:f>
              <c:strCache>
                <c:ptCount val="3"/>
                <c:pt idx="0">
                  <c:v>Финансирование</c:v>
                </c:pt>
                <c:pt idx="1">
                  <c:v>Освоение</c:v>
                </c:pt>
                <c:pt idx="2">
                  <c:v>Ввод</c:v>
                </c:pt>
              </c:strCache>
            </c:strRef>
          </c:cat>
          <c:val>
            <c:numRef>
              <c:f>'[Отчеты (6.1,7.1 по ЦЗ и ДЗ)-чистовик без деления.xlsx]Расчет ДЗ'!$D$18:$F$18</c:f>
              <c:numCache>
                <c:formatCode>General</c:formatCode>
                <c:ptCount val="3"/>
                <c:pt idx="0" formatCode="#,##0.00">
                  <c:v>18.157523809999997</c:v>
                </c:pt>
              </c:numCache>
            </c:numRef>
          </c:val>
        </c:ser>
        <c:ser>
          <c:idx val="1"/>
          <c:order val="1"/>
          <c:tx>
            <c:strRef>
              <c:f>'[Отчеты (6.1,7.1 по ЦЗ и ДЗ)-чистовик без деления.xlsx]Расчет ДЗ'!$C$19</c:f>
              <c:strCache>
                <c:ptCount val="1"/>
                <c:pt idx="0">
                  <c:v>факт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778100723986683E-3"/>
                  <c:y val="-1.45124167171411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0884352186783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4742729306489334E-3"/>
                  <c:y val="-1.8099547511312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ДЗ'!$D$17:$F$17</c:f>
              <c:strCache>
                <c:ptCount val="3"/>
                <c:pt idx="0">
                  <c:v>Финансирование</c:v>
                </c:pt>
                <c:pt idx="1">
                  <c:v>Освоение</c:v>
                </c:pt>
                <c:pt idx="2">
                  <c:v>Ввод</c:v>
                </c:pt>
              </c:strCache>
            </c:strRef>
          </c:cat>
          <c:val>
            <c:numRef>
              <c:f>'[Отчеты (6.1,7.1 по ЦЗ и ДЗ)-чистовик без деления.xlsx]Расчет ДЗ'!$D$19:$F$19</c:f>
              <c:numCache>
                <c:formatCode>#,##0.00</c:formatCode>
                <c:ptCount val="3"/>
                <c:pt idx="0">
                  <c:v>15.635830329999999</c:v>
                </c:pt>
                <c:pt idx="1">
                  <c:v>19.205716760000001</c:v>
                </c:pt>
                <c:pt idx="2">
                  <c:v>18.248017020000002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275392"/>
        <c:axId val="47318144"/>
      </c:barChart>
      <c:catAx>
        <c:axId val="47275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 algn="ctr">
              <a:defRPr lang="ru-RU" sz="800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318144"/>
        <c:crosses val="autoZero"/>
        <c:auto val="1"/>
        <c:lblAlgn val="ctr"/>
        <c:lblOffset val="100"/>
        <c:noMultiLvlLbl val="0"/>
      </c:catAx>
      <c:valAx>
        <c:axId val="47318144"/>
        <c:scaling>
          <c:orientation val="minMax"/>
          <c:max val="20"/>
          <c:min val="0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800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275392"/>
        <c:crosses val="autoZero"/>
        <c:crossBetween val="between"/>
        <c:majorUnit val="5"/>
        <c:minorUnit val="1"/>
      </c:valAx>
    </c:plotArea>
    <c:legend>
      <c:legendPos val="r"/>
      <c:layout/>
      <c:overlay val="0"/>
      <c:txPr>
        <a:bodyPr/>
        <a:lstStyle/>
        <a:p>
          <a:pPr algn="ctr">
            <a:defRPr lang="ru-RU" sz="800" b="0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'[Отчеты (6.1,7.1 по ЦЗ и ДЗ)-чистовик без деления.xlsx]Расчет ДЗ'!$I$18</c:f>
              <c:strCache>
                <c:ptCount val="1"/>
                <c:pt idx="0">
                  <c:v>факт</c:v>
                </c:pt>
              </c:strCache>
            </c:strRef>
          </c:tx>
          <c:dLbls>
            <c:dLbl>
              <c:idx val="0"/>
              <c:layout>
                <c:manualLayout>
                  <c:x val="-1.7626175368855638E-2"/>
                  <c:y val="5.51301130579917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3882628749076271E-2"/>
                  <c:y val="2.4784247053444107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'[Отчеты (6.1,7.1 по ЦЗ и ДЗ)-чистовик без деления.xlsx]Расчет ДЗ'!$J$17:$K$17</c:f>
              <c:strCache>
                <c:ptCount val="2"/>
                <c:pt idx="0">
                  <c:v>Техническое перевооружение и реконструкция</c:v>
                </c:pt>
                <c:pt idx="1">
                  <c:v>Новое строительство и расширение</c:v>
                </c:pt>
              </c:strCache>
            </c:strRef>
          </c:cat>
          <c:val>
            <c:numRef>
              <c:f>'[Отчеты (6.1,7.1 по ЦЗ и ДЗ)-чистовик без деления.xlsx]Расчет ДЗ'!$J$18:$K$18</c:f>
              <c:numCache>
                <c:formatCode>#,##0.00</c:formatCode>
                <c:ptCount val="2"/>
                <c:pt idx="0">
                  <c:v>21.349554322005744</c:v>
                </c:pt>
                <c:pt idx="1">
                  <c:v>78.650445677994256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  <c:txPr>
        <a:bodyPr/>
        <a:lstStyle/>
        <a:p>
          <a:pPr algn="ctr">
            <a:defRPr lang="ru-RU" sz="800" b="0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738122306904153"/>
          <c:y val="4.53909439997838E-2"/>
          <c:w val="0.73333263154939854"/>
          <c:h val="0.7412382652083362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'[Отчеты (6.1,7.1 по ЦЗ и ДЗ)-чистовик без деления.xlsx]Расчет ЦЗ'!$C$96:$E$96</c:f>
              <c:strCache>
                <c:ptCount val="1"/>
                <c:pt idx="0">
                  <c:v>Ввод</c:v>
                </c:pt>
              </c:strCache>
            </c:strRef>
          </c:tx>
          <c:invertIfNegative val="0"/>
          <c:dLbls>
            <c:txPr>
              <a:bodyPr/>
              <a:lstStyle/>
              <a:p>
                <a:pPr algn="ctr">
                  <a:defRPr lang="ru-RU" sz="800" b="0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ЦЗ'!$A$98:$A$110</c:f>
              <c:strCache>
                <c:ptCount val="13"/>
                <c:pt idx="0">
                  <c:v>Белоярский район</c:v>
                </c:pt>
                <c:pt idx="1">
                  <c:v>Кондинский район</c:v>
                </c:pt>
                <c:pt idx="2">
                  <c:v>МО г. Когалым</c:v>
                </c:pt>
                <c:pt idx="3">
                  <c:v>МО г. Ханты-Мансийск</c:v>
                </c:pt>
                <c:pt idx="4">
                  <c:v>Березовский район</c:v>
                </c:pt>
                <c:pt idx="5">
                  <c:v>Ханты-Мансийский район</c:v>
                </c:pt>
                <c:pt idx="6">
                  <c:v>Октябрьский район</c:v>
                </c:pt>
                <c:pt idx="7">
                  <c:v>МО г. Югорск</c:v>
                </c:pt>
                <c:pt idx="8">
                  <c:v>Советский район</c:v>
                </c:pt>
                <c:pt idx="9">
                  <c:v>МО г. Сургут</c:v>
                </c:pt>
                <c:pt idx="10">
                  <c:v>МО г. Нефтеюганск</c:v>
                </c:pt>
                <c:pt idx="11">
                  <c:v>МО г. Нягань</c:v>
                </c:pt>
                <c:pt idx="12">
                  <c:v>Прочие проекты в ХМАО</c:v>
                </c:pt>
              </c:strCache>
            </c:strRef>
          </c:cat>
          <c:val>
            <c:numRef>
              <c:f>'[Отчеты (6.1,7.1 по ЦЗ и ДЗ)-чистовик без деления.xlsx]Расчет ЦЗ'!$B$98:$B$110</c:f>
              <c:numCache>
                <c:formatCode>#,##0.00</c:formatCode>
                <c:ptCount val="13"/>
                <c:pt idx="0">
                  <c:v>385.55216265000001</c:v>
                </c:pt>
                <c:pt idx="1">
                  <c:v>2361.9428760105661</c:v>
                </c:pt>
                <c:pt idx="2">
                  <c:v>224.66436506999997</c:v>
                </c:pt>
                <c:pt idx="3">
                  <c:v>23.80358472</c:v>
                </c:pt>
                <c:pt idx="4">
                  <c:v>1266.6814779499996</c:v>
                </c:pt>
                <c:pt idx="5">
                  <c:v>602.05110407999985</c:v>
                </c:pt>
                <c:pt idx="6">
                  <c:v>244.37460535999998</c:v>
                </c:pt>
                <c:pt idx="7">
                  <c:v>445.58607181000002</c:v>
                </c:pt>
                <c:pt idx="8">
                  <c:v>768.75307390227397</c:v>
                </c:pt>
                <c:pt idx="9">
                  <c:v>97.575000000000003</c:v>
                </c:pt>
                <c:pt idx="10">
                  <c:v>4</c:v>
                </c:pt>
                <c:pt idx="11">
                  <c:v>18.03</c:v>
                </c:pt>
                <c:pt idx="12">
                  <c:v>1818.9869940999999</c:v>
                </c:pt>
              </c:numCache>
            </c:numRef>
          </c:val>
        </c:ser>
        <c:ser>
          <c:idx val="1"/>
          <c:order val="1"/>
          <c:tx>
            <c:strRef>
              <c:f>'[Отчеты (6.1,7.1 по ЦЗ и ДЗ)-чистовик без деления.xlsx]Расчет ЦЗ'!$B$96</c:f>
              <c:strCache>
                <c:ptCount val="1"/>
                <c:pt idx="0">
                  <c:v>Объем финансирования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 algn="ctr">
                  <a:defRPr lang="ru-RU" sz="800" b="0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'[Отчеты (6.1,7.1 по ЦЗ и ДЗ)-чистовик без деления.xlsx]Расчет ЦЗ'!$A$98:$A$110</c:f>
              <c:strCache>
                <c:ptCount val="13"/>
                <c:pt idx="0">
                  <c:v>Белоярский район</c:v>
                </c:pt>
                <c:pt idx="1">
                  <c:v>Кондинский район</c:v>
                </c:pt>
                <c:pt idx="2">
                  <c:v>МО г. Когалым</c:v>
                </c:pt>
                <c:pt idx="3">
                  <c:v>МО г. Ханты-Мансийск</c:v>
                </c:pt>
                <c:pt idx="4">
                  <c:v>Березовский район</c:v>
                </c:pt>
                <c:pt idx="5">
                  <c:v>Ханты-Мансийский район</c:v>
                </c:pt>
                <c:pt idx="6">
                  <c:v>Октябрьский район</c:v>
                </c:pt>
                <c:pt idx="7">
                  <c:v>МО г. Югорск</c:v>
                </c:pt>
                <c:pt idx="8">
                  <c:v>Советский район</c:v>
                </c:pt>
                <c:pt idx="9">
                  <c:v>МО г. Сургут</c:v>
                </c:pt>
                <c:pt idx="10">
                  <c:v>МО г. Нефтеюганск</c:v>
                </c:pt>
                <c:pt idx="11">
                  <c:v>МО г. Нягань</c:v>
                </c:pt>
                <c:pt idx="12">
                  <c:v>Прочие проекты в ХМАО</c:v>
                </c:pt>
              </c:strCache>
            </c:strRef>
          </c:cat>
          <c:val>
            <c:numRef>
              <c:f>'[Отчеты (6.1,7.1 по ЦЗ и ДЗ)-чистовик без деления.xlsx]Расчет ЦЗ'!$C$98:$C$110</c:f>
              <c:numCache>
                <c:formatCode>#,##0.00</c:formatCode>
                <c:ptCount val="13"/>
                <c:pt idx="0">
                  <c:v>385.55216265000001</c:v>
                </c:pt>
                <c:pt idx="1">
                  <c:v>2609.3971194778878</c:v>
                </c:pt>
                <c:pt idx="2">
                  <c:v>322.69022615</c:v>
                </c:pt>
                <c:pt idx="3">
                  <c:v>23.80358472</c:v>
                </c:pt>
                <c:pt idx="4">
                  <c:v>1334.7144105099999</c:v>
                </c:pt>
                <c:pt idx="5">
                  <c:v>651.5332679899999</c:v>
                </c:pt>
                <c:pt idx="6">
                  <c:v>244.40471385000001</c:v>
                </c:pt>
                <c:pt idx="7">
                  <c:v>337.3638567021452</c:v>
                </c:pt>
                <c:pt idx="8">
                  <c:v>547.61735974234284</c:v>
                </c:pt>
                <c:pt idx="9">
                  <c:v>97.575000000000003</c:v>
                </c:pt>
                <c:pt idx="10">
                  <c:v>4</c:v>
                </c:pt>
                <c:pt idx="11">
                  <c:v>18.03</c:v>
                </c:pt>
                <c:pt idx="12">
                  <c:v>1733.688219244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"/>
        <c:axId val="47540864"/>
        <c:axId val="47546752"/>
      </c:barChart>
      <c:catAx>
        <c:axId val="4754086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rot="0" vert="horz"/>
          <a:lstStyle/>
          <a:p>
            <a:pPr>
              <a:defRPr lang="ru-RU"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546752"/>
        <c:crosses val="autoZero"/>
        <c:auto val="1"/>
        <c:lblAlgn val="ctr"/>
        <c:lblOffset val="100"/>
        <c:noMultiLvlLbl val="0"/>
      </c:catAx>
      <c:valAx>
        <c:axId val="47546752"/>
        <c:scaling>
          <c:orientation val="minMax"/>
        </c:scaling>
        <c:delete val="0"/>
        <c:axPos val="b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800" b="0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7540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4604147891486066"/>
          <c:y val="0.82777915933127544"/>
          <c:w val="0.42181312192297815"/>
          <c:h val="0.16123946400987349"/>
        </c:manualLayout>
      </c:layout>
      <c:overlay val="0"/>
      <c:txPr>
        <a:bodyPr/>
        <a:lstStyle/>
        <a:p>
          <a:pPr algn="ctr">
            <a:defRPr lang="ru-RU" sz="800" b="0" i="0" u="none" strike="noStrike" kern="1200" baseline="0">
              <a:solidFill>
                <a:srgbClr val="1F497D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'[Для слайдов Женя.xlsx]Лист1'!$B$1</c:f>
              <c:strCache>
                <c:ptCount val="1"/>
                <c:pt idx="0">
                  <c:v>заявки на ТП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6.7550155325465577E-3"/>
                  <c:y val="0.2678931802311267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77507766273271E-3"/>
                  <c:y val="0.3318676710325898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'[Для слайдов Женя.xlsx]Лист1'!$A$3:$A$6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'[Для слайдов Женя.xlsx]Лист1'!$D$3:$D$6</c:f>
              <c:numCache>
                <c:formatCode>General</c:formatCode>
                <c:ptCount val="4"/>
                <c:pt idx="0">
                  <c:v>969</c:v>
                </c:pt>
                <c:pt idx="1">
                  <c:v>1401</c:v>
                </c:pt>
                <c:pt idx="2">
                  <c:v>1053</c:v>
                </c:pt>
                <c:pt idx="3">
                  <c:v>897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94205824"/>
        <c:axId val="94207360"/>
      </c:barChart>
      <c:catAx>
        <c:axId val="9420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94207360"/>
        <c:crosses val="autoZero"/>
        <c:auto val="1"/>
        <c:lblAlgn val="ctr"/>
        <c:lblOffset val="100"/>
        <c:noMultiLvlLbl val="0"/>
      </c:catAx>
      <c:valAx>
        <c:axId val="94207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94205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"/>
          <c:y val="6.751059338223421E-2"/>
          <c:w val="0.93888888888888888"/>
          <c:h val="0.8143458681988559"/>
        </c:manualLayout>
      </c:layout>
      <c:lineChart>
        <c:grouping val="standard"/>
        <c:varyColors val="0"/>
        <c:ser>
          <c:idx val="0"/>
          <c:order val="0"/>
          <c:dLbls>
            <c:dLbl>
              <c:idx val="0"/>
              <c:layout>
                <c:manualLayout>
                  <c:x val="-5.6325526336511986E-2"/>
                  <c:y val="-0.2091626594359469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18 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255113619493783"/>
                  <c:y val="-0.2302187193405381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52 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4031165162971005E-2"/>
                  <c:y val="-0.17136674401872218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 smtClean="0"/>
                      <a:t>75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3276911935371853E-2"/>
                  <c:y val="-0.23660279658259667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 smtClean="0"/>
                      <a:t>37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'[Для слайдов Женя.xlsx]Лист1'!$A$3:$A$6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'[Для слайдов Женя.xlsx]Лист1'!$E$3:$E$6</c:f>
              <c:numCache>
                <c:formatCode>#,##0.00</c:formatCode>
                <c:ptCount val="4"/>
                <c:pt idx="0">
                  <c:v>18111.3</c:v>
                </c:pt>
                <c:pt idx="1">
                  <c:v>52399.13</c:v>
                </c:pt>
                <c:pt idx="2">
                  <c:v>74751.070000000007</c:v>
                </c:pt>
                <c:pt idx="3">
                  <c:v>37301.65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7640704"/>
        <c:axId val="107647744"/>
      </c:lineChart>
      <c:catAx>
        <c:axId val="107640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7647744"/>
        <c:crosses val="autoZero"/>
        <c:auto val="1"/>
        <c:lblAlgn val="ctr"/>
        <c:lblOffset val="100"/>
        <c:noMultiLvlLbl val="0"/>
      </c:catAx>
      <c:valAx>
        <c:axId val="107647744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1076407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solidFill>
            <a:schemeClr val="tx2">
              <a:lumMod val="7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"/>
          <c:y val="6.751059338223421E-2"/>
          <c:w val="0.93888888888888888"/>
          <c:h val="0.8143458681988559"/>
        </c:manualLayout>
      </c:layout>
      <c:lineChart>
        <c:grouping val="standard"/>
        <c:varyColors val="0"/>
        <c:ser>
          <c:idx val="0"/>
          <c:order val="0"/>
          <c:dLbls>
            <c:dLbl>
              <c:idx val="0"/>
              <c:layout>
                <c:manualLayout>
                  <c:x val="-7.6026629056093351E-2"/>
                  <c:y val="-0.23469668397254964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i="0" u="none" strike="noStrike" kern="1200" baseline="0">
                        <a:solidFill>
                          <a:srgbClr val="1F497D">
                            <a:lumMod val="75000"/>
                          </a:srgb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11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7.16059024852823E-2"/>
                  <c:y val="-0.20198884676361842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i="0" u="none" strike="noStrike" kern="1200" baseline="0">
                        <a:solidFill>
                          <a:srgbClr val="1F497D">
                            <a:lumMod val="75000"/>
                          </a:srgb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16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8736070529452256E-2"/>
                  <c:y val="-0.22243863701856964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i="0" u="none" strike="noStrike" kern="1200" baseline="0">
                        <a:solidFill>
                          <a:srgbClr val="1F497D">
                            <a:lumMod val="75000"/>
                          </a:srgb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21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6.4583403532248979E-2"/>
                  <c:y val="-0.16076542628135029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i="0" u="none" strike="noStrike" kern="1200" baseline="0">
                        <a:solidFill>
                          <a:srgbClr val="1F497D">
                            <a:lumMod val="75000"/>
                          </a:srgb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31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1000" b="1" i="0" u="none" strike="noStrike" kern="1200" baseline="0">
                    <a:solidFill>
                      <a:srgbClr val="1F497D">
                        <a:lumMod val="75000"/>
                      </a:srgb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'[Для слайдов Женя.xlsx]Лист1'!$A$4:$A$7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'[Для слайдов Женя.xlsx]Лист1'!$G$4:$G$7</c:f>
              <c:numCache>
                <c:formatCode>#,##0.00</c:formatCode>
                <c:ptCount val="4"/>
                <c:pt idx="0">
                  <c:v>10550.2</c:v>
                </c:pt>
                <c:pt idx="1">
                  <c:v>16302.43</c:v>
                </c:pt>
                <c:pt idx="2">
                  <c:v>20606.55</c:v>
                </c:pt>
                <c:pt idx="3">
                  <c:v>31098.6</c:v>
                </c:pt>
              </c:numCache>
            </c:numRef>
          </c:val>
          <c:smooth val="0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7663360"/>
        <c:axId val="107681664"/>
      </c:lineChart>
      <c:catAx>
        <c:axId val="107663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7681664"/>
        <c:crosses val="autoZero"/>
        <c:auto val="1"/>
        <c:lblAlgn val="ctr"/>
        <c:lblOffset val="100"/>
        <c:noMultiLvlLbl val="0"/>
      </c:catAx>
      <c:valAx>
        <c:axId val="107681664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1076633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'[Для слайдов Женя.xlsx]Лист1'!$B$1</c:f>
              <c:strCache>
                <c:ptCount val="1"/>
                <c:pt idx="0">
                  <c:v>заявки на ТП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"/>
                  <c:y val="0.2566507541702138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1914696102539690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'[Для слайдов Женя.xlsx]Лист1'!$A$4:$A$7</c:f>
              <c:numCache>
                <c:formatCode>General</c:formatCode>
                <c:ptCount val="4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</c:numCache>
            </c:numRef>
          </c:cat>
          <c:val>
            <c:numRef>
              <c:f>'[Для слайдов Женя.xlsx]Лист1'!$F$4:$F$7</c:f>
              <c:numCache>
                <c:formatCode>General</c:formatCode>
                <c:ptCount val="4"/>
                <c:pt idx="0">
                  <c:v>775</c:v>
                </c:pt>
                <c:pt idx="1">
                  <c:v>587</c:v>
                </c:pt>
                <c:pt idx="2">
                  <c:v>738</c:v>
                </c:pt>
                <c:pt idx="3">
                  <c:v>937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107730432"/>
        <c:axId val="107731968"/>
      </c:barChart>
      <c:catAx>
        <c:axId val="10773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1">
                <a:solidFill>
                  <a:schemeClr val="tx2">
                    <a:lumMod val="75000"/>
                  </a:schemeClr>
                </a:solidFill>
              </a:defRPr>
            </a:pPr>
            <a:endParaRPr lang="ru-RU"/>
          </a:p>
        </c:txPr>
        <c:crossAx val="107731968"/>
        <c:crosses val="autoZero"/>
        <c:auto val="1"/>
        <c:lblAlgn val="ctr"/>
        <c:lblOffset val="100"/>
        <c:noMultiLvlLbl val="0"/>
      </c:catAx>
      <c:valAx>
        <c:axId val="1077319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77304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64084755704318"/>
          <c:y val="0.1376410643680053"/>
          <c:w val="0.39318808564283192"/>
          <c:h val="0.72471787126398945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8.0555555555555561E-2"/>
                  <c:y val="8.796296296296296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0930263987946889E-2"/>
                  <c:y val="-0.1082707091780521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2131846821995187E-2"/>
                  <c:y val="-0.128209417232727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2538847319464938E-2"/>
                  <c:y val="-0.1392573983945584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'[Для слайдов Женя (3).xlsx]Лист1'!$A$11:$A$14</c:f>
              <c:strCache>
                <c:ptCount val="4"/>
                <c:pt idx="0">
                  <c:v>до 15 кВт</c:v>
                </c:pt>
                <c:pt idx="1">
                  <c:v>от 15 до 150 кВт</c:v>
                </c:pt>
                <c:pt idx="2">
                  <c:v>от 150 до 670 кВт</c:v>
                </c:pt>
                <c:pt idx="3">
                  <c:v>свыше 670 кВт</c:v>
                </c:pt>
              </c:strCache>
            </c:strRef>
          </c:cat>
          <c:val>
            <c:numRef>
              <c:f>'[Для слайдов Женя (3).xlsx]Лист1'!$B$11:$B$14</c:f>
              <c:numCache>
                <c:formatCode>General</c:formatCode>
                <c:ptCount val="4"/>
                <c:pt idx="0">
                  <c:v>4075</c:v>
                </c:pt>
                <c:pt idx="1">
                  <c:v>849</c:v>
                </c:pt>
                <c:pt idx="2">
                  <c:v>226</c:v>
                </c:pt>
                <c:pt idx="3">
                  <c:v>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8734585883811041"/>
          <c:y val="0.13411060804308847"/>
          <c:w val="0.35662386396834644"/>
          <c:h val="0.71529349865348546"/>
        </c:manualLayout>
      </c:layout>
      <c:overlay val="0"/>
      <c:txPr>
        <a:bodyPr/>
        <a:lstStyle/>
        <a:p>
          <a:pPr>
            <a:defRPr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0.11944444444444445"/>
                  <c:y val="-4.6296296296296294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4444444444444442E-2"/>
                  <c:y val="6.01848206474190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9.166666666666666E-2"/>
                  <c:y val="-0.1203707349081364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3333333333333333E-2"/>
                  <c:y val="-0.1435185185185185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'[Для слайдов Женя (3).xlsx]Лист1'!$A$27:$A$29</c:f>
              <c:strCache>
                <c:ptCount val="3"/>
                <c:pt idx="0">
                  <c:v>физические лица</c:v>
                </c:pt>
                <c:pt idx="1">
                  <c:v>социально-значимые объекты</c:v>
                </c:pt>
                <c:pt idx="2">
                  <c:v>прочее</c:v>
                </c:pt>
              </c:strCache>
            </c:strRef>
          </c:cat>
          <c:val>
            <c:numRef>
              <c:f>'[Для слайдов Женя (3).xlsx]Лист1'!$B$27:$B$29</c:f>
              <c:numCache>
                <c:formatCode>General</c:formatCode>
                <c:ptCount val="3"/>
                <c:pt idx="0">
                  <c:v>1444</c:v>
                </c:pt>
                <c:pt idx="1">
                  <c:v>61</c:v>
                </c:pt>
                <c:pt idx="2">
                  <c:v>595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2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'[План-факт КР и ТО и ТР 2012-2015 гг.xlsx]Лист1'!$I$2</c:f>
              <c:strCache>
                <c:ptCount val="1"/>
                <c:pt idx="0">
                  <c:v>Техническое обслуживание и текущий ремонт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'[План-факт КР и ТО и ТР 2012-2015 гг.xlsx]Лист1'!$A$3:$A$6</c:f>
              <c:strCache>
                <c:ptCount val="4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</c:strCache>
            </c:strRef>
          </c:cat>
          <c:val>
            <c:numRef>
              <c:f>'[План-факт КР и ТО и ТР 2012-2015 гг.xlsx]Лист1'!$I$3:$I$6</c:f>
              <c:numCache>
                <c:formatCode>#,##0.00</c:formatCode>
                <c:ptCount val="4"/>
                <c:pt idx="0">
                  <c:v>653.83374990999994</c:v>
                </c:pt>
                <c:pt idx="1">
                  <c:v>642.56358835000003</c:v>
                </c:pt>
                <c:pt idx="2">
                  <c:v>673.33041003999995</c:v>
                </c:pt>
                <c:pt idx="3">
                  <c:v>582.71608342999991</c:v>
                </c:pt>
              </c:numCache>
            </c:numRef>
          </c:val>
        </c:ser>
        <c:ser>
          <c:idx val="1"/>
          <c:order val="1"/>
          <c:tx>
            <c:strRef>
              <c:f>'[План-факт КР и ТО и ТР 2012-2015 гг.xlsx]Лист1'!$J$2</c:f>
              <c:strCache>
                <c:ptCount val="1"/>
                <c:pt idx="0">
                  <c:v>Капитальный ремонт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txPr>
              <a:bodyPr/>
              <a:lstStyle/>
              <a:p>
                <a:pPr algn="ctr">
                  <a:defRPr lang="ru-RU" sz="800" b="1" i="0" u="none" strike="noStrike" kern="1200" baseline="0">
                    <a:solidFill>
                      <a:srgbClr val="1F497D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'[План-факт КР и ТО и ТР 2012-2015 гг.xlsx]Лист1'!$A$3:$A$6</c:f>
              <c:strCache>
                <c:ptCount val="4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</c:strCache>
            </c:strRef>
          </c:cat>
          <c:val>
            <c:numRef>
              <c:f>'[План-факт КР и ТО и ТР 2012-2015 гг.xlsx]Лист1'!$J$3:$J$6</c:f>
              <c:numCache>
                <c:formatCode>#,##0.00</c:formatCode>
                <c:ptCount val="4"/>
                <c:pt idx="0">
                  <c:v>16.511375349999998</c:v>
                </c:pt>
                <c:pt idx="1">
                  <c:v>84.387304420000007</c:v>
                </c:pt>
                <c:pt idx="2">
                  <c:v>246.31483244999998</c:v>
                </c:pt>
                <c:pt idx="3">
                  <c:v>99.17818290000001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33500160"/>
        <c:axId val="33539968"/>
      </c:barChart>
      <c:catAx>
        <c:axId val="335001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 algn="ctr">
              <a:defRPr lang="ru-RU" sz="800" b="1" i="0" u="none" strike="noStrike" kern="1200" baseline="0">
                <a:solidFill>
                  <a:srgbClr val="1F497D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539968"/>
        <c:crosses val="autoZero"/>
        <c:auto val="1"/>
        <c:lblAlgn val="ctr"/>
        <c:lblOffset val="100"/>
        <c:noMultiLvlLbl val="0"/>
      </c:catAx>
      <c:valAx>
        <c:axId val="33539968"/>
        <c:scaling>
          <c:orientation val="minMax"/>
        </c:scaling>
        <c:delete val="0"/>
        <c:axPos val="l"/>
        <c:majorGridlines/>
        <c:numFmt formatCode="#,##0.0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lang="ru-RU" sz="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3500160"/>
        <c:crosses val="autoZero"/>
        <c:crossBetween val="between"/>
        <c:majorUnit val="250"/>
      </c:valAx>
    </c:plotArea>
    <c:legend>
      <c:legendPos val="b"/>
      <c:layout/>
      <c:overlay val="0"/>
      <c:txPr>
        <a:bodyPr/>
        <a:lstStyle/>
        <a:p>
          <a:pPr>
            <a:defRPr lang="ru-RU" sz="800" b="1" kern="120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'[План-факт КР и ТО и ТР 2012-2015 гг.xlsx]Лист1'!$B$2</c:f>
              <c:strCache>
                <c:ptCount val="1"/>
                <c:pt idx="0">
                  <c:v>Капитальный ремонт факт подрядным способом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'[План-факт КР и ТО и ТР 2012-2015 гг.xlsx]Лист1'!$A$3:$A$6</c:f>
              <c:strCache>
                <c:ptCount val="4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</c:strCache>
            </c:strRef>
          </c:cat>
          <c:val>
            <c:numRef>
              <c:f>'[План-факт КР и ТО и ТР 2012-2015 гг.xlsx]Лист1'!$B$3:$B$6</c:f>
              <c:numCache>
                <c:formatCode>#,##0.00</c:formatCode>
                <c:ptCount val="4"/>
                <c:pt idx="0">
                  <c:v>7.37938983</c:v>
                </c:pt>
                <c:pt idx="1">
                  <c:v>66.486583049999993</c:v>
                </c:pt>
                <c:pt idx="2">
                  <c:v>234.30138381</c:v>
                </c:pt>
                <c:pt idx="3">
                  <c:v>96.191223170000001</c:v>
                </c:pt>
              </c:numCache>
            </c:numRef>
          </c:val>
        </c:ser>
        <c:ser>
          <c:idx val="1"/>
          <c:order val="1"/>
          <c:tx>
            <c:strRef>
              <c:f>'[План-факт КР и ТО и ТР 2012-2015 гг.xlsx]Лист1'!$E$2</c:f>
              <c:strCache>
                <c:ptCount val="1"/>
                <c:pt idx="0">
                  <c:v>Капитальный ремонт хозяйственным способом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'[План-факт КР и ТО и ТР 2012-2015 гг.xlsx]Лист1'!$A$3:$A$6</c:f>
              <c:strCache>
                <c:ptCount val="4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  <c:pt idx="3">
                  <c:v>2015 год</c:v>
                </c:pt>
              </c:strCache>
            </c:strRef>
          </c:cat>
          <c:val>
            <c:numRef>
              <c:f>'[План-факт КР и ТО и ТР 2012-2015 гг.xlsx]Лист1'!$E$3:$E$6</c:f>
              <c:numCache>
                <c:formatCode>#,##0.00</c:formatCode>
                <c:ptCount val="4"/>
                <c:pt idx="0">
                  <c:v>9.1319855199999989</c:v>
                </c:pt>
                <c:pt idx="1">
                  <c:v>17.900721369999999</c:v>
                </c:pt>
                <c:pt idx="2">
                  <c:v>12.01344864</c:v>
                </c:pt>
                <c:pt idx="3">
                  <c:v>2.9869597300000001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7527424"/>
        <c:axId val="37028608"/>
      </c:barChart>
      <c:catAx>
        <c:axId val="7527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 algn="ctr">
              <a:defRPr/>
            </a:pPr>
            <a:endParaRPr lang="ru-RU"/>
          </a:p>
        </c:txPr>
        <c:crossAx val="37028608"/>
        <c:crosses val="autoZero"/>
        <c:auto val="1"/>
        <c:lblAlgn val="ctr"/>
        <c:lblOffset val="100"/>
        <c:noMultiLvlLbl val="0"/>
      </c:catAx>
      <c:valAx>
        <c:axId val="37028608"/>
        <c:scaling>
          <c:orientation val="minMax"/>
          <c:max val="250"/>
        </c:scaling>
        <c:delete val="0"/>
        <c:axPos val="l"/>
        <c:majorGridlines/>
        <c:numFmt formatCode="#,##0.00" sourceLinked="1"/>
        <c:majorTickMark val="none"/>
        <c:minorTickMark val="none"/>
        <c:tickLblPos val="nextTo"/>
        <c:spPr>
          <a:ln w="9525">
            <a:noFill/>
          </a:ln>
        </c:spPr>
        <c:crossAx val="7527424"/>
        <c:crosses val="autoZero"/>
        <c:crossBetween val="between"/>
        <c:majorUnit val="100"/>
      </c:valAx>
    </c:plotArea>
    <c:legend>
      <c:legendPos val="b"/>
      <c:layout>
        <c:manualLayout>
          <c:xMode val="edge"/>
          <c:yMode val="edge"/>
          <c:x val="3.5880533746486053E-2"/>
          <c:y val="0.80311784160741673"/>
          <c:w val="0.96411946625351397"/>
          <c:h val="0.16391705079092464"/>
        </c:manualLayout>
      </c:layout>
      <c:overlay val="0"/>
    </c:legend>
    <c:plotVisOnly val="1"/>
    <c:dispBlanksAs val="gap"/>
    <c:showDLblsOverMax val="0"/>
  </c:chart>
  <c:txPr>
    <a:bodyPr/>
    <a:lstStyle/>
    <a:p>
      <a:pPr algn="ctr">
        <a:defRPr lang="ru-RU" sz="800" b="1" i="0" u="none" strike="noStrike" kern="1200" baseline="0">
          <a:solidFill>
            <a:srgbClr val="1F497D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0.01375</cdr:x>
      <cdr:y>0.80113</cdr:y>
    </cdr:from>
    <cdr:to>
      <cdr:x>0.1409</cdr:x>
      <cdr:y>0.9591</cdr:y>
    </cdr:to>
    <cdr:sp macro="" textlink="">
      <cdr:nvSpPr>
        <cdr:cNvPr id="2" name="TextBox 29"/>
        <cdr:cNvSpPr txBox="1"/>
      </cdr:nvSpPr>
      <cdr:spPr>
        <a:xfrm xmlns:a="http://schemas.openxmlformats.org/drawingml/2006/main">
          <a:off x="51506" y="1248753"/>
          <a:ext cx="476412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0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2012/</a:t>
          </a:r>
          <a:endParaRPr lang="ru-RU" sz="10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87F24-3A49-4F61-A70C-F2381E95CC4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DACDF-4C9B-482E-9A8B-1D077088C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145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DACDF-4C9B-482E-9A8B-1D077088C58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58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35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74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6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3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122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64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141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9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66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54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A2F0A-256D-4016-8A40-ADE0BC768EDF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01764-BFF8-4107-9B28-C336F5EA9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7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2.png"/><Relationship Id="rId7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4760" y="2564904"/>
            <a:ext cx="819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О результатах деятельности в 2015 году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АО </a:t>
            </a:r>
            <a:r>
              <a:rPr lang="ru-RU" sz="2400" b="1" dirty="0">
                <a:solidFill>
                  <a:schemeClr val="tx2"/>
                </a:solidFill>
              </a:rPr>
              <a:t>«</a:t>
            </a:r>
            <a:r>
              <a:rPr lang="ru-RU" sz="2400" b="1" dirty="0" smtClean="0">
                <a:solidFill>
                  <a:schemeClr val="tx2"/>
                </a:solidFill>
              </a:rPr>
              <a:t>Югорская региональная электросетевая компания»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0502" y="4581128"/>
            <a:ext cx="81944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Генеральный директор АО «ЮРЭСК»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Козлов Михаил Станиславович</a:t>
            </a:r>
          </a:p>
          <a:p>
            <a:pPr algn="ctr"/>
            <a:endParaRPr lang="ru-RU" sz="1400" b="1" dirty="0" smtClean="0">
              <a:solidFill>
                <a:schemeClr val="tx2"/>
              </a:solidFill>
            </a:endParaRPr>
          </a:p>
          <a:p>
            <a:pPr algn="ctr"/>
            <a:endParaRPr lang="ru-RU" sz="1400" b="1" dirty="0">
              <a:solidFill>
                <a:schemeClr val="tx2"/>
              </a:solidFill>
            </a:endParaRPr>
          </a:p>
          <a:p>
            <a:pPr algn="ctr"/>
            <a:endParaRPr lang="ru-RU" sz="1400" b="1" dirty="0">
              <a:solidFill>
                <a:schemeClr val="tx2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город Ханты-Мансийск</a:t>
            </a:r>
          </a:p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30.03.2016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4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10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деятельность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Направления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инвестиционной деятельности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(централизованная зона электроснабжения)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2873841"/>
            <a:ext cx="4691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Направление и структура капитальных </a:t>
            </a:r>
            <a:r>
              <a:rPr lang="ru-RU" sz="1000" b="1" u="sng" dirty="0" smtClean="0">
                <a:solidFill>
                  <a:schemeClr val="tx2"/>
                </a:solidFill>
              </a:rPr>
              <a:t>вложений (</a:t>
            </a:r>
            <a:r>
              <a:rPr lang="ru-RU" sz="1000" b="1" u="sng" dirty="0">
                <a:solidFill>
                  <a:schemeClr val="tx2"/>
                </a:solidFill>
              </a:rPr>
              <a:t>централизованная зона)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223324"/>
              </p:ext>
            </p:extLst>
          </p:nvPr>
        </p:nvGraphicFramePr>
        <p:xfrm>
          <a:off x="147477" y="3195318"/>
          <a:ext cx="4824536" cy="33752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2864"/>
                <a:gridCol w="504056"/>
                <a:gridCol w="543320"/>
                <a:gridCol w="648072"/>
                <a:gridCol w="648072"/>
                <a:gridCol w="504056"/>
                <a:gridCol w="432048"/>
                <a:gridCol w="432048"/>
              </a:tblGrid>
              <a:tr h="18552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Инвестиции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Финансирование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Отклонение, </a:t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700">
                          <a:effectLst/>
                        </a:rPr>
                        <a:t>%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Освоение, </a:t>
                      </a:r>
                      <a:br>
                        <a:rPr lang="ru-RU" sz="700">
                          <a:effectLst/>
                        </a:rPr>
                      </a:br>
                      <a:r>
                        <a:rPr lang="ru-RU" sz="700">
                          <a:effectLst/>
                        </a:rPr>
                        <a:t>млн. руб.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Ввод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9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План, млн. руб.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Факт, </a:t>
                      </a:r>
                      <a:endParaRPr lang="ru-RU" sz="7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млн.</a:t>
                      </a:r>
                      <a:r>
                        <a:rPr lang="ru-RU" sz="700" baseline="0" dirty="0" smtClean="0">
                          <a:effectLst/>
                        </a:rPr>
                        <a:t> </a:t>
                      </a:r>
                      <a:r>
                        <a:rPr lang="ru-RU" sz="700" dirty="0" smtClean="0">
                          <a:effectLst/>
                        </a:rPr>
                        <a:t>руб</a:t>
                      </a:r>
                      <a:r>
                        <a:rPr lang="ru-RU" sz="700" dirty="0">
                          <a:effectLst/>
                        </a:rPr>
                        <a:t>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млн. руб.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МВА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1328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Техническое перевооружение и реконструкция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49,50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37,05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-25,15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57,80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58,34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386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Белоярский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4,63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1,36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-70,57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2,55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Кондинский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г. Ханты-Мансийск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16,40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16,05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52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Прочие объекты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4,12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1,45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-64,72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2,01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2,01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171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Создание систем телемеханики и связи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27,25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20,73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-23,92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36,73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40,28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149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Новое строительство и расширение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684,48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925,31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35,18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1 318,74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1 974,78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300,46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43,49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Белоярский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3,67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0,15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-95,95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1,39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0,47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0,00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Березовский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131,18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83,52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-36,34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155,01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542,27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83,33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3,13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506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г. Когалым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8,74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198,12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2 165,77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218,42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85,74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4,53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7,40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79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Кондинский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120,56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172,29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42,90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300,38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746,56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173,56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19,32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35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Ханты-Мансийский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150,55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187,78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24,73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214,27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75,90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2,36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2,60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64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Октябрьский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42,73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7,36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0,75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г. Югорск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45,20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46,19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2,19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63,61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65,34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9,12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2,79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49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Советский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130,44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176,63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35,41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264,02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200,83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19,60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4,30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г. Сургут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45,08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33,93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-24,72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35,98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38,48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3,20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3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г. Нягань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0,87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 -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Прочие проекты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48,81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25,58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-47,58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64,92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176,46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  <a:tr h="912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Всего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733,98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962,36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31,11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1 376,55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2 033,13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300,76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</a:rPr>
                        <a:t>43,89 </a:t>
                      </a:r>
                      <a:endParaRPr lang="ru-RU" sz="7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787" marR="66787" marT="0" marB="0" anchor="ctr"/>
                </a:tc>
              </a:tr>
            </a:tbl>
          </a:graphicData>
        </a:graphic>
      </p:graphicFrame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53571" y="6604084"/>
            <a:ext cx="912268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050" b="1" dirty="0">
                <a:solidFill>
                  <a:srgbClr val="FF0000"/>
                </a:solidFill>
              </a:rPr>
              <a:t>Общий объем введенных в 2015 году основных фондов по централизованной зоне составил 2 033,13 млн. рублей. </a:t>
            </a:r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600450808"/>
              </p:ext>
            </p:extLst>
          </p:nvPr>
        </p:nvGraphicFramePr>
        <p:xfrm>
          <a:off x="5148064" y="4365104"/>
          <a:ext cx="3816424" cy="2299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64088" y="3949025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Выполнение инвестиционной программы АО «ЮРЭСК» в 2015 году </a:t>
            </a:r>
            <a:r>
              <a:rPr lang="ru-RU" sz="1000" b="1" u="sng" dirty="0" smtClean="0">
                <a:solidFill>
                  <a:schemeClr val="tx2"/>
                </a:solidFill>
              </a:rPr>
              <a:t> (</a:t>
            </a:r>
            <a:r>
              <a:rPr lang="ru-RU" sz="1000" b="1" u="sng" dirty="0">
                <a:solidFill>
                  <a:schemeClr val="tx2"/>
                </a:solidFill>
              </a:rPr>
              <a:t>централизованная зона), млн. рублей</a:t>
            </a: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112342216"/>
              </p:ext>
            </p:extLst>
          </p:nvPr>
        </p:nvGraphicFramePr>
        <p:xfrm>
          <a:off x="5292080" y="1772816"/>
          <a:ext cx="3672408" cy="2113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300464" y="141277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u="sng" dirty="0">
                <a:solidFill>
                  <a:schemeClr val="tx2"/>
                </a:solidFill>
              </a:rPr>
              <a:t>Структура капитальных вложений АО «ЮРЭСК» в 2015 году </a:t>
            </a:r>
          </a:p>
          <a:p>
            <a:pPr algn="ctr"/>
            <a:r>
              <a:rPr lang="ru-RU" sz="1000" b="1" u="sng" dirty="0">
                <a:solidFill>
                  <a:schemeClr val="tx2"/>
                </a:solidFill>
              </a:rPr>
              <a:t>(централизованная зона), %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39941" y="1436781"/>
            <a:ext cx="532661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В 2015 году АО «ЮРЭСК» осуществляло инвестиции в форме капитальных вложений, которые включают в себя затраты на новое строительство и расширение, техническое перевооружение и реконструкцию действующих объектов и прочие проекты. </a:t>
            </a:r>
          </a:p>
          <a:p>
            <a:pPr eaLnBrk="1" hangingPunct="1"/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План 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финансирования 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инвестпрограммы 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АО ЮРЭСК» на 2015 год по централизованной зоне был сформирован в объеме 733,98 млн. рублей. Фактический объём финансирования капитальных вложений с учетом объектов по обеспечению технологического присоединения потребителей составил 962,36 млн. рублей, что выше планового показателя на 31,11 %. </a:t>
            </a:r>
          </a:p>
        </p:txBody>
      </p:sp>
    </p:spTree>
    <p:extLst>
      <p:ext uri="{BB962C8B-B14F-4D97-AF65-F5344CB8AC3E}">
        <p14:creationId xmlns:p14="http://schemas.microsoft.com/office/powerpoint/2010/main" val="24517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11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Наиболее крупные проекты инвестпрограммы в 2015 г.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(централизованная зона электроснабжения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0179" y="1455963"/>
            <a:ext cx="597666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u="sng" dirty="0" smtClean="0">
                <a:solidFill>
                  <a:schemeClr val="tx2"/>
                </a:solidFill>
              </a:rPr>
              <a:t>ЛЭП </a:t>
            </a:r>
            <a:r>
              <a:rPr lang="ru-RU" sz="1050" b="1" u="sng" dirty="0">
                <a:solidFill>
                  <a:schemeClr val="tx2"/>
                </a:solidFill>
              </a:rPr>
              <a:t>20 кВ Березово-Пугоры с КТП-20/0,4 кВ в п. Пугоры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</a:t>
            </a:r>
            <a:r>
              <a:rPr lang="ru-RU" sz="1050" dirty="0" smtClean="0">
                <a:solidFill>
                  <a:schemeClr val="tx2"/>
                </a:solidFill>
              </a:rPr>
              <a:t>годы. Вводимая </a:t>
            </a:r>
            <a:r>
              <a:rPr lang="ru-RU" sz="1050" dirty="0">
                <a:solidFill>
                  <a:schemeClr val="tx2"/>
                </a:solidFill>
              </a:rPr>
              <a:t>мощность – 0,1 </a:t>
            </a:r>
            <a:r>
              <a:rPr lang="ru-RU" sz="1050" dirty="0" smtClean="0">
                <a:solidFill>
                  <a:schemeClr val="tx2"/>
                </a:solidFill>
              </a:rPr>
              <a:t>МВА. Вводимая </a:t>
            </a:r>
            <a:r>
              <a:rPr lang="ru-RU" sz="1050" dirty="0">
                <a:solidFill>
                  <a:schemeClr val="tx2"/>
                </a:solidFill>
              </a:rPr>
              <a:t>протяженность – 32,49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230,77 млн. рублей при плане 230,77 млн. рублей. Ввод фондов составил 230,77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b="1" u="sng" dirty="0" smtClean="0">
                <a:solidFill>
                  <a:schemeClr val="tx2"/>
                </a:solidFill>
              </a:rPr>
              <a:t>ЛЭП </a:t>
            </a:r>
            <a:r>
              <a:rPr lang="ru-RU" sz="1050" b="1" u="sng" dirty="0">
                <a:solidFill>
                  <a:schemeClr val="tx2"/>
                </a:solidFill>
              </a:rPr>
              <a:t>20 кВ от ПС 110/35/6 кВ "Игрим" с КТП 6/20 кВ в п.г.т. Игрим до КТП 20/10 кВ </a:t>
            </a:r>
            <a:r>
              <a:rPr lang="ru-RU" sz="1050" b="1" u="sng" dirty="0" smtClean="0">
                <a:solidFill>
                  <a:schemeClr val="tx2"/>
                </a:solidFill>
              </a:rPr>
              <a:t>в </a:t>
            </a:r>
            <a:r>
              <a:rPr lang="ru-RU" sz="1050" b="1" u="sng" dirty="0">
                <a:solidFill>
                  <a:schemeClr val="tx2"/>
                </a:solidFill>
              </a:rPr>
              <a:t>п. Ванзетур Березовского района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</a:t>
            </a:r>
            <a:r>
              <a:rPr lang="ru-RU" sz="1050" dirty="0" smtClean="0">
                <a:solidFill>
                  <a:schemeClr val="tx2"/>
                </a:solidFill>
              </a:rPr>
              <a:t>годы. Вводимая </a:t>
            </a:r>
            <a:r>
              <a:rPr lang="ru-RU" sz="1050" dirty="0">
                <a:solidFill>
                  <a:schemeClr val="tx2"/>
                </a:solidFill>
              </a:rPr>
              <a:t>мощность – 2,63 МВА</a:t>
            </a:r>
            <a:r>
              <a:rPr lang="ru-RU" sz="1050" dirty="0" smtClean="0">
                <a:solidFill>
                  <a:schemeClr val="tx2"/>
                </a:solidFill>
              </a:rPr>
              <a:t>. Вводимая </a:t>
            </a:r>
            <a:r>
              <a:rPr lang="ru-RU" sz="1050" dirty="0">
                <a:solidFill>
                  <a:schemeClr val="tx2"/>
                </a:solidFill>
              </a:rPr>
              <a:t>протяженность – 46,87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300,79 млн. рублей при плане 302,04 млн. рублей. Ввод фондов составил 300,79 млн. рублей. </a:t>
            </a:r>
          </a:p>
        </p:txBody>
      </p:sp>
      <p:sp>
        <p:nvSpPr>
          <p:cNvPr id="9" name="Пятиугольник 8"/>
          <p:cNvSpPr/>
          <p:nvPr/>
        </p:nvSpPr>
        <p:spPr>
          <a:xfrm rot="10800000">
            <a:off x="5947531" y="1556790"/>
            <a:ext cx="2951661" cy="1656186"/>
          </a:xfrm>
          <a:prstGeom prst="homePlate">
            <a:avLst>
              <a:gd name="adj" fmla="val 30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32348" y="1509667"/>
            <a:ext cx="24916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solidFill>
                  <a:schemeClr val="bg1"/>
                </a:solidFill>
              </a:rPr>
              <a:t>Реализация данных проектов осуществлялась в соответствии с целевой программой Ханты-Мансийского автономного округа - Югры «Централизованное электроснабжение населенных пунктов Ханты-Мансийского округа - Югры на 2011 – 2013 годы и на перспективу до 2015 года», утвержденной Постановлением правительства ХМАО-Югры от 19.11.2010 г. №298-п , в результате которой в 2015 году к централизованному электроснабжению подключены населенные пункты Березовского и Ханты-Мансийского районов (п. Пугоры, п. Ванзетур, п. </a:t>
            </a:r>
            <a:r>
              <a:rPr lang="ru-RU" sz="800" b="1" dirty="0" err="1">
                <a:solidFill>
                  <a:schemeClr val="bg1"/>
                </a:solidFill>
              </a:rPr>
              <a:t>Пырь-Ях</a:t>
            </a:r>
            <a:r>
              <a:rPr lang="ru-RU" sz="800" b="1" dirty="0">
                <a:solidFill>
                  <a:schemeClr val="bg1"/>
                </a:solidFill>
              </a:rPr>
              <a:t>, п. </a:t>
            </a:r>
            <a:r>
              <a:rPr lang="ru-RU" sz="800" b="1" dirty="0" err="1">
                <a:solidFill>
                  <a:schemeClr val="bg1"/>
                </a:solidFill>
              </a:rPr>
              <a:t>Кышик</a:t>
            </a:r>
            <a:r>
              <a:rPr lang="ru-RU" sz="800" b="1" dirty="0" smtClean="0">
                <a:solidFill>
                  <a:schemeClr val="bg1"/>
                </a:solidFill>
              </a:rPr>
              <a:t>).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52" y="3314008"/>
            <a:ext cx="620454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dirty="0">
                <a:solidFill>
                  <a:schemeClr val="tx2"/>
                </a:solidFill>
              </a:rPr>
              <a:t>Перевод населенных пунктов Ханты-Мансийского автономного округа из децентрализованной зоны электроснабжения в централизованную зону электроснабжения за счет строительства сетевых объектов и присоединения потребителей к сетям ЕНЭС позволит  существенно снизить стоимость электроэнергии и тарифов на технологическое присоединение для конечных потребителей, что, в свою очередь, приведет к уменьшению расходов округа на дотации, которые дотировались бюджетом округа.</a:t>
            </a: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376382"/>
              </p:ext>
            </p:extLst>
          </p:nvPr>
        </p:nvGraphicFramePr>
        <p:xfrm>
          <a:off x="194917" y="5157192"/>
          <a:ext cx="8769571" cy="11703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84995"/>
                <a:gridCol w="792088"/>
                <a:gridCol w="576064"/>
                <a:gridCol w="576064"/>
                <a:gridCol w="576064"/>
                <a:gridCol w="576064"/>
                <a:gridCol w="576064"/>
                <a:gridCol w="576064"/>
                <a:gridCol w="936104"/>
              </a:tblGrid>
              <a:tr h="1952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Полная стоимость строительства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Объем финансирования, млн. руб., с НДС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2012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2013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2014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2015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2016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2017 г.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Итого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</a:rPr>
                        <a:t>Полная стоимость строительства  электросетевых объектов для перевода </a:t>
                      </a:r>
                      <a:r>
                        <a:rPr lang="ru-RU" sz="900" dirty="0" smtClean="0">
                          <a:effectLst/>
                        </a:rPr>
                        <a:t>потребителей, </a:t>
                      </a:r>
                      <a:r>
                        <a:rPr lang="ru-RU" sz="900" dirty="0" smtClean="0">
                          <a:effectLst/>
                        </a:rPr>
                        <a:t>млн. рублей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2 980,99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182,79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976,98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576,42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282,24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174,12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279,17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2 471,72</a:t>
                      </a:r>
                      <a:endParaRPr lang="ru-RU" sz="9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Экономия бюджетных средств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 возмещение недополученных доходов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(нарастающим</a:t>
                      </a:r>
                      <a:r>
                        <a:rPr lang="ru-RU" sz="9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итогом), млн. рублей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346,6</a:t>
                      </a:r>
                      <a:endParaRPr lang="ru-RU" sz="900" b="1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469,3</a:t>
                      </a:r>
                      <a:endParaRPr lang="ru-RU" sz="900" b="1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ru-RU" sz="900" b="1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570</a:t>
                      </a:r>
                      <a:endParaRPr lang="ru-RU" sz="900" b="1" kern="12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79512" y="4221088"/>
            <a:ext cx="892899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dirty="0" smtClean="0">
                <a:solidFill>
                  <a:schemeClr val="tx2"/>
                </a:solidFill>
              </a:rPr>
              <a:t>В </a:t>
            </a:r>
            <a:r>
              <a:rPr lang="ru-RU" sz="1050" dirty="0">
                <a:solidFill>
                  <a:schemeClr val="tx2"/>
                </a:solidFill>
              </a:rPr>
              <a:t>связи с исполнением государственной программы Ханты-Мансийского автономного округа - Югры "Развитие жилищно-коммунального комплекса и повышение энергетической эффективности в ХМАО-Югре на 2014-2020 годы", утвержденной Постановлением Правительства ХМАО-Югры от 09.10.2013 № 423-п, и  перевода потребителей электрической энергии из децентрализованной зоны электроснабжения  в централизованную зону электроснабжения </a:t>
            </a:r>
            <a:r>
              <a:rPr lang="ru-RU" sz="1050" b="1" dirty="0">
                <a:solidFill>
                  <a:srgbClr val="FF0000"/>
                </a:solidFill>
              </a:rPr>
              <a:t>экономия бюджетных средств </a:t>
            </a:r>
            <a:r>
              <a:rPr lang="ru-RU" sz="1050" dirty="0">
                <a:solidFill>
                  <a:srgbClr val="FF0000"/>
                </a:solidFill>
              </a:rPr>
              <a:t>ХМАО-Югры </a:t>
            </a:r>
            <a:r>
              <a:rPr lang="ru-RU" sz="1050" dirty="0" smtClean="0">
                <a:solidFill>
                  <a:srgbClr val="FF0000"/>
                </a:solidFill>
              </a:rPr>
              <a:t>на возмещение недополученных доходов на </a:t>
            </a:r>
            <a:r>
              <a:rPr lang="ru-RU" sz="1050" dirty="0" err="1" smtClean="0">
                <a:solidFill>
                  <a:srgbClr val="FF0000"/>
                </a:solidFill>
              </a:rPr>
              <a:t>межтарифную</a:t>
            </a:r>
            <a:r>
              <a:rPr lang="ru-RU" sz="1050" dirty="0" smtClean="0">
                <a:solidFill>
                  <a:srgbClr val="FF0000"/>
                </a:solidFill>
              </a:rPr>
              <a:t> разницу предприятиям электроэнергетики по </a:t>
            </a:r>
            <a:r>
              <a:rPr lang="ru-RU" sz="1050" dirty="0" err="1" smtClean="0">
                <a:solidFill>
                  <a:srgbClr val="FF0000"/>
                </a:solidFill>
              </a:rPr>
              <a:t>п.п</a:t>
            </a:r>
            <a:r>
              <a:rPr lang="ru-RU" sz="1050" dirty="0" smtClean="0">
                <a:solidFill>
                  <a:srgbClr val="FF0000"/>
                </a:solidFill>
              </a:rPr>
              <a:t>. 4.3 и 4.4. программы </a:t>
            </a:r>
            <a:r>
              <a:rPr lang="ru-RU" sz="1050" b="1" dirty="0" smtClean="0">
                <a:solidFill>
                  <a:srgbClr val="FF0000"/>
                </a:solidFill>
              </a:rPr>
              <a:t>составила </a:t>
            </a:r>
            <a:r>
              <a:rPr lang="ru-RU" sz="1050" b="1" dirty="0">
                <a:solidFill>
                  <a:srgbClr val="FF0000"/>
                </a:solidFill>
              </a:rPr>
              <a:t>в 2014 году 346 588,26 тыс. рублей, в 2015 году - 469 334,70 тыс. рублей.</a:t>
            </a:r>
          </a:p>
        </p:txBody>
      </p:sp>
      <p:pic>
        <p:nvPicPr>
          <p:cNvPr id="13" name="Рисунок 12" descr="Z:\ОКС\11. Оперативная информация\3.1-Фотоотчёты объектов ИП\МО Октябрьский район\Сети ЭС 20-0,4 кВ в д. Н.Нарыкары\2. Фото Н.Нарыкары 19.03.2014\IMG_207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91066"/>
            <a:ext cx="731940" cy="923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Z:\ОКС\11. Оперативная информация\3.1-Фотоотчёты объектов ИП\МО Октябрьский район\Сети ЭС 20-0,4 кВ в д. Н.Нарыкары\2. Фото Н.Нарыкары 19.03.2014\IMG_207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776" y="3291065"/>
            <a:ext cx="720079" cy="916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Z:\ОКС\11. Оперативная информация\3.1-Фотоотчёты объектов ИП\МО Берёзовский район\Фото БРТП №1 и №2 в пгт. Игрим\7. Фото БРТП 13.08.2014\IMG_1027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291065"/>
            <a:ext cx="1080120" cy="9231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53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18611" y="21597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12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Наиболее крупные проекты инвестпрограммы в 2015 г.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(централизованная зона электроснабжения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79511" y="1556792"/>
            <a:ext cx="6984777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u="sng" dirty="0">
                <a:solidFill>
                  <a:schemeClr val="tx2"/>
                </a:solidFill>
              </a:rPr>
              <a:t>Сети электроснабжения 10-0,4 кВ, КТП-10/0,4 кВ в </a:t>
            </a:r>
            <a:r>
              <a:rPr lang="ru-RU" sz="1050" b="1" u="sng" dirty="0" err="1">
                <a:solidFill>
                  <a:schemeClr val="tx2"/>
                </a:solidFill>
              </a:rPr>
              <a:t>г.п</a:t>
            </a:r>
            <a:r>
              <a:rPr lang="ru-RU" sz="1050" b="1" u="sng" dirty="0">
                <a:solidFill>
                  <a:schemeClr val="tx2"/>
                </a:solidFill>
              </a:rPr>
              <a:t>. Мортка Кондинского района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годы.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Вводимая мощность – 4,63 МВА. Вводимая протяженность – 32,81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149,94 млн. рублей при плане 149,94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Ввод </a:t>
            </a:r>
            <a:r>
              <a:rPr lang="ru-RU" sz="1050" dirty="0">
                <a:solidFill>
                  <a:schemeClr val="tx2"/>
                </a:solidFill>
              </a:rPr>
              <a:t>фондов составил 149,94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endParaRPr lang="ru-RU" sz="1050" dirty="0">
              <a:solidFill>
                <a:schemeClr val="tx2"/>
              </a:solidFill>
            </a:endParaRPr>
          </a:p>
          <a:p>
            <a:r>
              <a:rPr lang="ru-RU" sz="1050" b="1" u="sng" dirty="0">
                <a:solidFill>
                  <a:schemeClr val="tx2"/>
                </a:solidFill>
              </a:rPr>
              <a:t>ЛЭП-10 кВ от ПС 220/10 кВ «Чеснок» до с. </a:t>
            </a:r>
            <a:r>
              <a:rPr lang="ru-RU" sz="1050" b="1" u="sng" dirty="0" err="1">
                <a:solidFill>
                  <a:schemeClr val="tx2"/>
                </a:solidFill>
              </a:rPr>
              <a:t>Болчары</a:t>
            </a:r>
            <a:r>
              <a:rPr lang="ru-RU" sz="1050" b="1" u="sng" dirty="0">
                <a:solidFill>
                  <a:schemeClr val="tx2"/>
                </a:solidFill>
              </a:rPr>
              <a:t>,  КТП-10/0,4 кВ, сети  электроснабжения 0,4 кВ  в с. </a:t>
            </a:r>
            <a:r>
              <a:rPr lang="ru-RU" sz="1050" b="1" u="sng" dirty="0" err="1">
                <a:solidFill>
                  <a:schemeClr val="tx2"/>
                </a:solidFill>
              </a:rPr>
              <a:t>Болчары</a:t>
            </a:r>
            <a:r>
              <a:rPr lang="ru-RU" sz="1050" b="1" u="sng" dirty="0">
                <a:solidFill>
                  <a:schemeClr val="tx2"/>
                </a:solidFill>
              </a:rPr>
              <a:t> Кондинского района 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годы.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Вводимая мощность – 1,00 МВА. Вводимая протяженность – 45,43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181,23 млн. рублей при плане 181,26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Ввод </a:t>
            </a:r>
            <a:r>
              <a:rPr lang="ru-RU" sz="1050" dirty="0">
                <a:solidFill>
                  <a:schemeClr val="tx2"/>
                </a:solidFill>
              </a:rPr>
              <a:t>фондов составил 181,23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endParaRPr lang="ru-RU" sz="1050" dirty="0">
              <a:solidFill>
                <a:schemeClr val="tx2"/>
              </a:solidFill>
            </a:endParaRPr>
          </a:p>
          <a:p>
            <a:r>
              <a:rPr lang="ru-RU" sz="1050" b="1" u="sng" dirty="0">
                <a:solidFill>
                  <a:schemeClr val="tx2"/>
                </a:solidFill>
              </a:rPr>
              <a:t>ЛЭП-10 кВ от ПС 110/35/10 кВ «</a:t>
            </a:r>
            <a:r>
              <a:rPr lang="ru-RU" sz="1050" b="1" u="sng" dirty="0" err="1">
                <a:solidFill>
                  <a:schemeClr val="tx2"/>
                </a:solidFill>
              </a:rPr>
              <a:t>Юмас</a:t>
            </a:r>
            <a:r>
              <a:rPr lang="ru-RU" sz="1050" b="1" u="sng" dirty="0">
                <a:solidFill>
                  <a:schemeClr val="tx2"/>
                </a:solidFill>
              </a:rPr>
              <a:t>» до п. </a:t>
            </a:r>
            <a:r>
              <a:rPr lang="ru-RU" sz="1050" b="1" u="sng" dirty="0" err="1">
                <a:solidFill>
                  <a:schemeClr val="tx2"/>
                </a:solidFill>
              </a:rPr>
              <a:t>Лиственичный</a:t>
            </a:r>
            <a:r>
              <a:rPr lang="ru-RU" sz="1050" b="1" u="sng" dirty="0">
                <a:solidFill>
                  <a:schemeClr val="tx2"/>
                </a:solidFill>
              </a:rPr>
              <a:t>, КТП-10/0,4 кВ, сети электроснабжения 0,4 кВ в с. </a:t>
            </a:r>
            <a:r>
              <a:rPr lang="ru-RU" sz="1050" b="1" u="sng" dirty="0" err="1">
                <a:solidFill>
                  <a:schemeClr val="tx2"/>
                </a:solidFill>
              </a:rPr>
              <a:t>Леуши</a:t>
            </a:r>
            <a:r>
              <a:rPr lang="ru-RU" sz="1050" b="1" u="sng" dirty="0">
                <a:solidFill>
                  <a:schemeClr val="tx2"/>
                </a:solidFill>
              </a:rPr>
              <a:t> и п. </a:t>
            </a:r>
            <a:r>
              <a:rPr lang="ru-RU" sz="1050" b="1" u="sng" dirty="0" err="1">
                <a:solidFill>
                  <a:schemeClr val="tx2"/>
                </a:solidFill>
              </a:rPr>
              <a:t>Лиственичный</a:t>
            </a:r>
            <a:r>
              <a:rPr lang="ru-RU" sz="1050" b="1" u="sng" dirty="0">
                <a:solidFill>
                  <a:schemeClr val="tx2"/>
                </a:solidFill>
              </a:rPr>
              <a:t> Кондинского района 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годы.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Вводимая мощность – 4,31 МВА. Вводимая протяженность – 51,88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226,77 млн. рублей при плане 228,30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Ввод </a:t>
            </a:r>
            <a:r>
              <a:rPr lang="ru-RU" sz="1050" dirty="0">
                <a:solidFill>
                  <a:schemeClr val="tx2"/>
                </a:solidFill>
              </a:rPr>
              <a:t>фондов составил 226,77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endParaRPr lang="ru-RU" sz="1050" dirty="0">
              <a:solidFill>
                <a:schemeClr val="tx2"/>
              </a:solidFill>
            </a:endParaRPr>
          </a:p>
          <a:p>
            <a:r>
              <a:rPr lang="ru-RU" sz="1050" b="1" u="sng" dirty="0">
                <a:solidFill>
                  <a:schemeClr val="tx2"/>
                </a:solidFill>
              </a:rPr>
              <a:t>Сети электроснабжения 10-0,4 кВ, ТП-10/0,4 кВ в с. Ямки и д. </a:t>
            </a:r>
            <a:r>
              <a:rPr lang="ru-RU" sz="1050" b="1" u="sng" dirty="0" err="1">
                <a:solidFill>
                  <a:schemeClr val="tx2"/>
                </a:solidFill>
              </a:rPr>
              <a:t>Юмас</a:t>
            </a:r>
            <a:r>
              <a:rPr lang="ru-RU" sz="1050" b="1" u="sng" dirty="0">
                <a:solidFill>
                  <a:schemeClr val="tx2"/>
                </a:solidFill>
              </a:rPr>
              <a:t> Кондинского района 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2013-2015 годы.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Вводимая мощность – 3,60 МВА. Вводимая протяженность – 32,96 км.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115,90 млн. рублей при плане 124,55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Ввод </a:t>
            </a:r>
            <a:r>
              <a:rPr lang="ru-RU" sz="1050" dirty="0">
                <a:solidFill>
                  <a:schemeClr val="tx2"/>
                </a:solidFill>
              </a:rPr>
              <a:t>фондов составил 115,90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endParaRPr lang="ru-RU" sz="1050" dirty="0">
              <a:solidFill>
                <a:schemeClr val="tx2"/>
              </a:solidFill>
            </a:endParaRPr>
          </a:p>
          <a:p>
            <a:r>
              <a:rPr lang="ru-RU" sz="1050" b="1" u="sng" dirty="0">
                <a:solidFill>
                  <a:schemeClr val="tx2"/>
                </a:solidFill>
              </a:rPr>
              <a:t>Сети электроснабжения 10-0,4 кВ  с ТП 10/0,4кВ в п. </a:t>
            </a:r>
            <a:r>
              <a:rPr lang="ru-RU" sz="1050" b="1" u="sng" dirty="0" err="1">
                <a:solidFill>
                  <a:schemeClr val="tx2"/>
                </a:solidFill>
              </a:rPr>
              <a:t>Агириш</a:t>
            </a:r>
            <a:r>
              <a:rPr lang="ru-RU" sz="1050" b="1" u="sng" dirty="0">
                <a:solidFill>
                  <a:schemeClr val="tx2"/>
                </a:solidFill>
              </a:rPr>
              <a:t> 3, 4 очередь</a:t>
            </a:r>
          </a:p>
          <a:p>
            <a:r>
              <a:rPr lang="ru-RU" sz="1050" dirty="0">
                <a:solidFill>
                  <a:schemeClr val="tx2"/>
                </a:solidFill>
              </a:rPr>
              <a:t>Сроки реализации проекта: 2012-2015 годы. </a:t>
            </a:r>
          </a:p>
          <a:p>
            <a:r>
              <a:rPr lang="ru-RU" sz="1050" dirty="0">
                <a:solidFill>
                  <a:schemeClr val="tx2"/>
                </a:solidFill>
              </a:rPr>
              <a:t>Вводимая мощность – 2,10 МВА. Вводимая протяженность – 10,82 км.</a:t>
            </a:r>
          </a:p>
          <a:p>
            <a:r>
              <a:rPr lang="ru-RU" sz="1050" dirty="0">
                <a:solidFill>
                  <a:schemeClr val="tx2"/>
                </a:solidFill>
              </a:rPr>
              <a:t>Профинансировано с начала строительства 152,53 млн. рублей при плане 156,00 млн. рублей. </a:t>
            </a:r>
            <a:endParaRPr lang="ru-RU" sz="1050" dirty="0" smtClean="0">
              <a:solidFill>
                <a:schemeClr val="tx2"/>
              </a:solidFill>
            </a:endParaRPr>
          </a:p>
          <a:p>
            <a:r>
              <a:rPr lang="ru-RU" sz="1050" dirty="0" smtClean="0">
                <a:solidFill>
                  <a:schemeClr val="tx2"/>
                </a:solidFill>
              </a:rPr>
              <a:t>Ввод </a:t>
            </a:r>
            <a:r>
              <a:rPr lang="ru-RU" sz="1050" dirty="0">
                <a:solidFill>
                  <a:schemeClr val="tx2"/>
                </a:solidFill>
              </a:rPr>
              <a:t>фондов составил 152,53 млн. рублей.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83956" y="5481996"/>
            <a:ext cx="295232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5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Основная цель реализации данных проектов - повышение качества передаваемой электроэнергии и значительное снижение нормативных потерь в сетях по причине физического и морального износа существующих КТП и ЛЭП.</a:t>
            </a:r>
          </a:p>
        </p:txBody>
      </p:sp>
      <p:sp>
        <p:nvSpPr>
          <p:cNvPr id="18" name="Овал 17"/>
          <p:cNvSpPr/>
          <p:nvPr/>
        </p:nvSpPr>
        <p:spPr>
          <a:xfrm>
            <a:off x="5652120" y="5597617"/>
            <a:ext cx="411592" cy="415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!</a:t>
            </a:r>
            <a:endParaRPr lang="ru-RU" sz="2400" dirty="0"/>
          </a:p>
        </p:txBody>
      </p:sp>
      <p:pic>
        <p:nvPicPr>
          <p:cNvPr id="14" name="Рисунок 13" descr="Z:\ОКС\11. Оперативная информация\3.1-Фотоотчёты объектов ИП\МО Берёзовский район\Фото 20 кВ Березово-Пугоры\10. Фото Пугоры 06.08.2014\IMG_247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1556792"/>
            <a:ext cx="997884" cy="1061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Z:\ОКС\11. Оперативная информация\3.1-Фотоотчёты объектов ИП\МО Берёзовский район\Фото БРТП в пгт. Берёзово\Фото БРТП 03.10.2013\IMG_157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5" y="2420887"/>
            <a:ext cx="1008113" cy="1018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Z:\ОКС\11. Оперативная информация\3.1-Фотоотчёты объектов ИП\МО Берёзовский район\Фото 20 кВ Березово-Пугоры\11. Фото Пугоры 10.12.2014\IMG_3210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68960"/>
            <a:ext cx="1046844" cy="1128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Z:\ОКС\11. Оперативная информация\3.1-Фотоотчёты объектов ИП\МО Кондинский район\Сети ЭС 6 кВ от ПС Сухой Бор, КТП 6-0,4 кВ в п. Мулымья\Хорошие\SAM_0028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975" y="3861048"/>
            <a:ext cx="958562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Z:\ОКС\11. Оперативная информация\3.1-Фотоотчёты объектов ИП\МО Кондинский район\Куминский\2. ВЛ-6-0,4 кВ ижс Куминский, КТП 6-0,4 кВ\IMG_311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466928"/>
            <a:ext cx="925876" cy="1015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556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13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деятельность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Направления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инвестиционной деятельности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(децентрализованная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зона электроснабжения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9512" y="2637110"/>
            <a:ext cx="4691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Направление и структура капитальных </a:t>
            </a:r>
            <a:r>
              <a:rPr lang="ru-RU" sz="1000" b="1" u="sng" dirty="0" smtClean="0">
                <a:solidFill>
                  <a:schemeClr val="tx2"/>
                </a:solidFill>
              </a:rPr>
              <a:t>вложений (децентрализованная </a:t>
            </a:r>
            <a:r>
              <a:rPr lang="ru-RU" sz="1000" b="1" u="sng" dirty="0">
                <a:solidFill>
                  <a:schemeClr val="tx2"/>
                </a:solidFill>
              </a:rPr>
              <a:t>зона)</a:t>
            </a: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96756" y="4941168"/>
            <a:ext cx="54129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000" b="1" u="sng" dirty="0">
                <a:solidFill>
                  <a:schemeClr val="tx2"/>
                </a:solidFill>
                <a:latin typeface="+mn-lt"/>
                <a:cs typeface="+mn-cs"/>
              </a:rPr>
              <a:t>Наиболее крупные проекты инвестпрограммы в 2015 </a:t>
            </a:r>
            <a:r>
              <a:rPr lang="ru-RU" sz="1000" b="1" u="sng" dirty="0" smtClean="0">
                <a:solidFill>
                  <a:schemeClr val="tx2"/>
                </a:solidFill>
                <a:latin typeface="+mn-lt"/>
                <a:cs typeface="+mn-cs"/>
              </a:rPr>
              <a:t>г</a:t>
            </a:r>
            <a:endParaRPr lang="ru-RU" sz="1000" b="1" u="sng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66558" y="3949025"/>
            <a:ext cx="3497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Выполнение инвестиционной программы АО «ЮРЭСК» в 2015 году </a:t>
            </a:r>
            <a:r>
              <a:rPr lang="ru-RU" sz="1000" b="1" u="sng" dirty="0" smtClean="0">
                <a:solidFill>
                  <a:schemeClr val="tx2"/>
                </a:solidFill>
              </a:rPr>
              <a:t> (децентрализованная </a:t>
            </a:r>
            <a:r>
              <a:rPr lang="ru-RU" sz="1000" b="1" u="sng" dirty="0">
                <a:solidFill>
                  <a:schemeClr val="tx2"/>
                </a:solidFill>
              </a:rPr>
              <a:t>зона), млн. рублей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00464" y="1412776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u="sng" dirty="0">
                <a:solidFill>
                  <a:schemeClr val="tx2"/>
                </a:solidFill>
              </a:rPr>
              <a:t>Структура капитальных вложений АО «ЮРЭСК» в 2015 году </a:t>
            </a:r>
          </a:p>
          <a:p>
            <a:pPr algn="ctr"/>
            <a:r>
              <a:rPr lang="ru-RU" sz="1000" b="1" u="sng" dirty="0" smtClean="0">
                <a:solidFill>
                  <a:schemeClr val="tx2"/>
                </a:solidFill>
              </a:rPr>
              <a:t>(децентрализованная </a:t>
            </a:r>
            <a:r>
              <a:rPr lang="ru-RU" sz="1000" b="1" u="sng" dirty="0">
                <a:solidFill>
                  <a:schemeClr val="tx2"/>
                </a:solidFill>
              </a:rPr>
              <a:t>зона), %</a:t>
            </a:r>
          </a:p>
        </p:txBody>
      </p:sp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139941" y="1436781"/>
            <a:ext cx="5326618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Инвестиционная программа АО «ЮРЭСК» на 2015-2017 годы по децентрализованной зоне утверждена приказом Департамента ЖКК и энергетики ХМАО-Югры от 30 сентября 2015 г. № 109-П.</a:t>
            </a:r>
          </a:p>
          <a:p>
            <a:pPr eaLnBrk="1" hangingPunct="1"/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План финансирования инвестиционной программы АО «ЮРЭСК» на 2015 год по децентрализованной зоне был сформирован в объеме 18,16 млн. рублей. Фактический объем финансирования капитальных вложений с учетом отчетов по обеспечению технологического присоединения потребителей составил 15,64 млн. 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рублей</a:t>
            </a:r>
            <a:endParaRPr lang="ru-RU" altLang="ru-RU" sz="105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828958"/>
              </p:ext>
            </p:extLst>
          </p:nvPr>
        </p:nvGraphicFramePr>
        <p:xfrm>
          <a:off x="185588" y="2890220"/>
          <a:ext cx="5008123" cy="2069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7696"/>
                <a:gridCol w="564083"/>
                <a:gridCol w="504056"/>
                <a:gridCol w="648072"/>
                <a:gridCol w="576064"/>
                <a:gridCol w="576064"/>
                <a:gridCol w="432048"/>
                <a:gridCol w="360040"/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Инвестиции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Финансирование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% выполнения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Освоение, </a:t>
                      </a:r>
                      <a:endParaRPr lang="ru-RU" sz="7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млн</a:t>
                      </a:r>
                      <a:r>
                        <a:rPr lang="ru-RU" sz="700" dirty="0">
                          <a:effectLst/>
                        </a:rPr>
                        <a:t>. руб.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Ввод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План, </a:t>
                      </a:r>
                      <a:endParaRPr lang="ru-RU" sz="7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млн</a:t>
                      </a:r>
                      <a:r>
                        <a:rPr lang="ru-RU" sz="700" dirty="0">
                          <a:effectLst/>
                        </a:rPr>
                        <a:t>. руб.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Факт, </a:t>
                      </a:r>
                      <a:endParaRPr lang="ru-RU" sz="7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effectLst/>
                        </a:rPr>
                        <a:t>млн</a:t>
                      </a:r>
                      <a:r>
                        <a:rPr lang="ru-RU" sz="700" dirty="0">
                          <a:effectLst/>
                        </a:rPr>
                        <a:t>. руб.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млн. руб.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км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МВА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6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Техническое перевооружение и реконструкция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3,34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557,96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Ханты-Мансийский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3,34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557,96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0,56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78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Новое строительство и расширение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17,65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12,30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-30,33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18,29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17,34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5,70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Березовский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9,33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6,98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-25,19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15,71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15,71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5,31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0,96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Белоярский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0,23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-100,00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Ханты-Мансийский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8,09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4,95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-38,84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2,21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1,26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МО Октябрьский район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0,37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0,08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-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Всего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18,16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15,64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-13,89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19,21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18,25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6,26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0,96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361297716"/>
              </p:ext>
            </p:extLst>
          </p:nvPr>
        </p:nvGraphicFramePr>
        <p:xfrm>
          <a:off x="5466560" y="4349135"/>
          <a:ext cx="3566914" cy="2104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163992953"/>
              </p:ext>
            </p:extLst>
          </p:nvPr>
        </p:nvGraphicFramePr>
        <p:xfrm>
          <a:off x="5503582" y="1821655"/>
          <a:ext cx="3460905" cy="21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96756" y="5187389"/>
            <a:ext cx="541298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900" b="1" dirty="0">
                <a:solidFill>
                  <a:schemeClr val="tx2"/>
                </a:solidFill>
                <a:latin typeface="+mn-lt"/>
                <a:cs typeface="+mn-cs"/>
              </a:rPr>
              <a:t>Сети электроснабжения ВЛ 10-0,4 кВ в п. Саранпауль с ТП 10/0,4 кВ (2 этап, </a:t>
            </a:r>
            <a:r>
              <a:rPr lang="ru-RU" altLang="ru-RU" sz="900" b="1" dirty="0" smtClean="0">
                <a:solidFill>
                  <a:schemeClr val="tx2"/>
                </a:solidFill>
                <a:latin typeface="+mn-lt"/>
                <a:cs typeface="+mn-cs"/>
              </a:rPr>
              <a:t>1 </a:t>
            </a:r>
            <a:r>
              <a:rPr lang="ru-RU" altLang="ru-RU" sz="900" b="1" dirty="0">
                <a:solidFill>
                  <a:schemeClr val="tx2"/>
                </a:solidFill>
                <a:latin typeface="+mn-lt"/>
                <a:cs typeface="+mn-cs"/>
              </a:rPr>
              <a:t>пусковой комплекс) </a:t>
            </a:r>
            <a:endParaRPr lang="ru-RU" altLang="ru-RU" sz="900" b="1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eaLnBrk="1" hangingPunct="1"/>
            <a:endParaRPr lang="ru-RU" altLang="ru-RU" sz="9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eaLnBrk="1" hangingPunct="1"/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Сроки 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реализации проекта: 2014-2015 годы</a:t>
            </a: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. </a:t>
            </a:r>
          </a:p>
          <a:p>
            <a:pPr eaLnBrk="1" hangingPunct="1"/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Вводимая 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мощность – 0,80 МВА</a:t>
            </a: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. Вводимая 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протяженность – 4,64 км.</a:t>
            </a:r>
          </a:p>
          <a:p>
            <a:pPr eaLnBrk="1" hangingPunct="1"/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Профинансировано с начала строительства 13,81 млн. рублей при плане 13,99 млн. рублей. </a:t>
            </a:r>
            <a:endParaRPr lang="ru-RU" altLang="ru-RU" sz="900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eaLnBrk="1" hangingPunct="1"/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Ввод 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фондов составил 13,81 млн. рублей</a:t>
            </a: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endParaRPr lang="ru-RU" altLang="ru-RU" sz="900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algn="just" eaLnBrk="1" hangingPunct="1"/>
            <a:r>
              <a:rPr lang="ru-RU" altLang="ru-RU" sz="900" b="1" dirty="0" smtClean="0">
                <a:solidFill>
                  <a:srgbClr val="FF0000"/>
                </a:solidFill>
                <a:latin typeface="+mn-lt"/>
                <a:cs typeface="+mn-cs"/>
              </a:rPr>
              <a:t>Основная </a:t>
            </a:r>
            <a:r>
              <a:rPr lang="ru-RU" altLang="ru-RU" sz="900" b="1" dirty="0">
                <a:solidFill>
                  <a:srgbClr val="FF0000"/>
                </a:solidFill>
                <a:latin typeface="+mn-lt"/>
                <a:cs typeface="+mn-cs"/>
              </a:rPr>
              <a:t>цель реализации данного проекта - обеспечение достаточной надежности электроснабжения потребителей, повышение качества передаваемой электроэнергии, снижение значительных </a:t>
            </a:r>
            <a:r>
              <a:rPr lang="ru-RU" altLang="ru-RU" sz="900" b="1" dirty="0" smtClean="0">
                <a:solidFill>
                  <a:srgbClr val="FF0000"/>
                </a:solidFill>
                <a:latin typeface="+mn-lt"/>
                <a:cs typeface="+mn-cs"/>
              </a:rPr>
              <a:t>потерь </a:t>
            </a:r>
            <a:r>
              <a:rPr lang="ru-RU" altLang="ru-RU" sz="900" b="1" dirty="0">
                <a:solidFill>
                  <a:srgbClr val="FF0000"/>
                </a:solidFill>
                <a:latin typeface="+mn-lt"/>
                <a:cs typeface="+mn-cs"/>
              </a:rPr>
              <a:t>в сетях</a:t>
            </a:r>
            <a:r>
              <a:rPr lang="ru-RU" altLang="ru-RU" sz="900" b="1" dirty="0" smtClean="0">
                <a:solidFill>
                  <a:srgbClr val="FF0000"/>
                </a:solidFill>
                <a:latin typeface="+mn-lt"/>
                <a:cs typeface="+mn-cs"/>
              </a:rPr>
              <a:t>.</a:t>
            </a:r>
            <a:r>
              <a:rPr lang="ru-RU" sz="900" dirty="0"/>
              <a:t> </a:t>
            </a:r>
            <a:endParaRPr lang="ru-RU" altLang="ru-RU" sz="9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53571" y="6530698"/>
            <a:ext cx="9122686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lang="ru-RU" sz="1050" b="1" dirty="0">
                <a:solidFill>
                  <a:srgbClr val="FF0000"/>
                </a:solidFill>
              </a:rPr>
              <a:t>Общий объем введенных в 2015 году основных фондов по децентрализованной зоне составил 18,25 млн. рублей. </a:t>
            </a:r>
          </a:p>
        </p:txBody>
      </p:sp>
    </p:spTree>
    <p:extLst>
      <p:ext uri="{BB962C8B-B14F-4D97-AF65-F5344CB8AC3E}">
        <p14:creationId xmlns:p14="http://schemas.microsoft.com/office/powerpoint/2010/main" val="83766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647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14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Долгосрочная инвестиционная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программа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227" y="4780990"/>
            <a:ext cx="89800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solidFill>
                  <a:schemeClr val="tx2"/>
                </a:solidFill>
              </a:rPr>
              <a:t>- </a:t>
            </a:r>
            <a:r>
              <a:rPr lang="ru-RU" sz="1000" dirty="0">
                <a:solidFill>
                  <a:schemeClr val="tx2"/>
                </a:solidFill>
              </a:rPr>
              <a:t>строительству новых электрических сетей с большей пропускной способностью, что позволит повысить доступность потребителей к электрическим сетям и сократить время необходимое для выполнения мероприятий по технологическому присоединению;</a:t>
            </a:r>
          </a:p>
          <a:p>
            <a:pPr algn="just"/>
            <a:r>
              <a:rPr lang="ru-RU" sz="1000" dirty="0">
                <a:solidFill>
                  <a:schemeClr val="tx2"/>
                </a:solidFill>
              </a:rPr>
              <a:t>- применению унифицированного электрооборудования на вновь построенных и реконструируемых объектах, что сокращает номенклатуру оборудования входящего в аварийный </a:t>
            </a:r>
            <a:r>
              <a:rPr lang="ru-RU" sz="1000" dirty="0" smtClean="0">
                <a:solidFill>
                  <a:schemeClr val="tx2"/>
                </a:solidFill>
              </a:rPr>
              <a:t>запас, </a:t>
            </a:r>
            <a:r>
              <a:rPr lang="ru-RU" sz="1000" dirty="0">
                <a:solidFill>
                  <a:schemeClr val="tx2"/>
                </a:solidFill>
              </a:rPr>
              <a:t>повышает его ремонтопригодность, и сокращает сроки выполнения плановых и аварийных работ в электрических сетях. Результатом данных мероприятий является сокращение простоя оборудования связанное с необходимостью выполнения на нем плановых и аварийных работ;</a:t>
            </a:r>
          </a:p>
          <a:p>
            <a:pPr algn="just"/>
            <a:r>
              <a:rPr lang="ru-RU" sz="1000" dirty="0">
                <a:solidFill>
                  <a:schemeClr val="tx2"/>
                </a:solidFill>
              </a:rPr>
              <a:t>- замене существующего маслонаполненного оборудования (вместо масло-пропитанных кабелей применение кабелей с изоляцией из сшитого полиэтилена, вместо масляных выключателей применение вакуумных и </a:t>
            </a:r>
            <a:r>
              <a:rPr lang="ru-RU" sz="1000" dirty="0" err="1">
                <a:solidFill>
                  <a:schemeClr val="tx2"/>
                </a:solidFill>
              </a:rPr>
              <a:t>элегазовых</a:t>
            </a:r>
            <a:r>
              <a:rPr lang="ru-RU" sz="1000" dirty="0">
                <a:solidFill>
                  <a:schemeClr val="tx2"/>
                </a:solidFill>
              </a:rPr>
              <a:t> выключателей, вместо силовых трансформаторов типа ТМ применение герметичных трансформаторов типа ТМГ), способствующей сокращению вредных выбросов в окружающую среду, а также снижение потерь в среднем на 25%;</a:t>
            </a:r>
          </a:p>
          <a:p>
            <a:pPr algn="just"/>
            <a:r>
              <a:rPr lang="ru-RU" sz="1000" dirty="0">
                <a:solidFill>
                  <a:schemeClr val="tx2"/>
                </a:solidFill>
              </a:rPr>
              <a:t>- внедрению системы АИИС КУЭ 3-го уровня, что позволяет отслеживать показатели электрической сети у конечного потребителя и оперативно принимать меры, как к устранению аварийных ситуаций, так и для обеспечения надежного и качественного электроснабжения потребителей. При возникновении необходимости ввода ограничений по потреблению электрической энергии система АИИС КУЭ позволяет дистанционно вести ограничение потребления до установленной величины без необходимости полного отключения потребителей.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5696" y="1516041"/>
            <a:ext cx="5328592" cy="32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Реализация инвестиционной программы АО «ЮРЭСК</a:t>
            </a:r>
            <a:r>
              <a:rPr lang="ru-RU" sz="1000" b="1" u="sng" dirty="0" smtClean="0">
                <a:solidFill>
                  <a:schemeClr val="tx2"/>
                </a:solidFill>
              </a:rPr>
              <a:t>» в </a:t>
            </a:r>
            <a:r>
              <a:rPr lang="ru-RU" sz="1000" b="1" u="sng" dirty="0">
                <a:solidFill>
                  <a:schemeClr val="tx2"/>
                </a:solidFill>
              </a:rPr>
              <a:t>2013-2017 гг. (в разрезе районов)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63227" y="1803013"/>
            <a:ext cx="4176464" cy="2516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/>
            <a:r>
              <a:rPr lang="ru-RU" sz="1050" dirty="0">
                <a:solidFill>
                  <a:schemeClr val="tx2"/>
                </a:solidFill>
                <a:latin typeface="+mn-lt"/>
                <a:cs typeface="+mn-cs"/>
              </a:rPr>
              <a:t>Долгосрочная инвестиционная программа реализуется в 12 МО ХМАО – Югры: Белоярском, </a:t>
            </a:r>
            <a:r>
              <a:rPr lang="ru-RU" sz="1050" dirty="0" err="1">
                <a:solidFill>
                  <a:schemeClr val="tx2"/>
                </a:solidFill>
                <a:latin typeface="+mn-lt"/>
                <a:cs typeface="+mn-cs"/>
              </a:rPr>
              <a:t>Кондинском</a:t>
            </a:r>
            <a:r>
              <a:rPr lang="ru-RU" sz="1050" dirty="0">
                <a:solidFill>
                  <a:schemeClr val="tx2"/>
                </a:solidFill>
                <a:latin typeface="+mn-lt"/>
                <a:cs typeface="+mn-cs"/>
              </a:rPr>
              <a:t>, Березовском, Ханты-Мансийском, Советском, Октябрьском районах, а также в МО </a:t>
            </a:r>
            <a:endParaRPr lang="ru-RU" sz="1050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algn="just"/>
            <a:r>
              <a:rPr 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г</a:t>
            </a:r>
            <a:r>
              <a:rPr lang="ru-RU" sz="1050" dirty="0">
                <a:solidFill>
                  <a:schemeClr val="tx2"/>
                </a:solidFill>
                <a:latin typeface="+mn-lt"/>
                <a:cs typeface="+mn-cs"/>
              </a:rPr>
              <a:t>. Когалым, МО г. Ханты-Мансийск, МО г. Югорск, МО г. Нефтеюганск и МО г. Сургут, МО г. Нягань. Общая сумма финансирования на 2013 2017 годы составит 8 262,00 млн. рублей. </a:t>
            </a:r>
          </a:p>
          <a:p>
            <a:pPr algn="just"/>
            <a:endParaRPr lang="ru-RU" sz="1050" dirty="0">
              <a:solidFill>
                <a:schemeClr val="tx2"/>
              </a:solidFill>
              <a:latin typeface="+mn-lt"/>
              <a:cs typeface="+mn-cs"/>
            </a:endParaRPr>
          </a:p>
          <a:p>
            <a:pPr algn="just"/>
            <a:r>
              <a:rPr lang="ru-RU" sz="1050" dirty="0">
                <a:solidFill>
                  <a:schemeClr val="tx2"/>
                </a:solidFill>
                <a:latin typeface="+mn-lt"/>
                <a:cs typeface="+mn-cs"/>
              </a:rPr>
              <a:t>В результате выполнения инвестпрограммы на 2013-2017 гг. будет профинансированы мероприятия по новому строительству, техническому перевооружению и реконструкции электросетевого хозяйства на общую сумму 7 009,45 млн. рублей, приобретено основных средств для обслуживания электросетевого комплекса на сумму 1 252,55 млн. рублей.  Вводимая трансформаторная мощность с 2013–2017 годы – 183,83 МВА, ввод линий электропередач – 1 015,92 км.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917193729"/>
              </p:ext>
            </p:extLst>
          </p:nvPr>
        </p:nvGraphicFramePr>
        <p:xfrm>
          <a:off x="4239690" y="1679902"/>
          <a:ext cx="4803549" cy="3040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4759" y="4399067"/>
            <a:ext cx="6164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00" u="sng" dirty="0">
                <a:solidFill>
                  <a:srgbClr val="FF0000"/>
                </a:solidFill>
              </a:rPr>
              <a:t>Комплексная реализация инвестиционных проектов поспособствует повышению энергетической эффективности, надежности работы сетей электроснабжения и экологической безопасности благодаря:</a:t>
            </a:r>
          </a:p>
        </p:txBody>
      </p:sp>
    </p:spTree>
    <p:extLst>
      <p:ext uri="{BB962C8B-B14F-4D97-AF65-F5344CB8AC3E}">
        <p14:creationId xmlns:p14="http://schemas.microsoft.com/office/powerpoint/2010/main" val="24517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15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Финансово-экономическая деятельность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Основные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результаты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8326" y="3039343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solidFill>
                  <a:schemeClr val="tx2"/>
                </a:solidFill>
              </a:rPr>
              <a:t>*</a:t>
            </a:r>
            <a:r>
              <a:rPr lang="ru-RU" sz="800" dirty="0" err="1">
                <a:solidFill>
                  <a:schemeClr val="tx2"/>
                </a:solidFill>
              </a:rPr>
              <a:t>ЧП+налог</a:t>
            </a:r>
            <a:r>
              <a:rPr lang="ru-RU" sz="800" dirty="0">
                <a:solidFill>
                  <a:schemeClr val="tx2"/>
                </a:solidFill>
              </a:rPr>
              <a:t> на прибыль+% к </a:t>
            </a:r>
            <a:r>
              <a:rPr lang="ru-RU" sz="800" dirty="0" err="1" smtClean="0">
                <a:solidFill>
                  <a:schemeClr val="tx2"/>
                </a:solidFill>
              </a:rPr>
              <a:t>уплате+амортизация</a:t>
            </a:r>
            <a:endParaRPr lang="ru-RU" sz="800" dirty="0" smtClean="0">
              <a:solidFill>
                <a:schemeClr val="tx2"/>
              </a:solidFill>
            </a:endParaRPr>
          </a:p>
          <a:p>
            <a:r>
              <a:rPr lang="ru-RU" sz="800" dirty="0">
                <a:solidFill>
                  <a:schemeClr val="tx2"/>
                </a:solidFill>
              </a:rPr>
              <a:t>** в 2015 году в стоимость чистых активов </a:t>
            </a:r>
            <a:r>
              <a:rPr lang="ru-RU" sz="800" dirty="0" smtClean="0">
                <a:solidFill>
                  <a:schemeClr val="tx2"/>
                </a:solidFill>
              </a:rPr>
              <a:t>включена </a:t>
            </a:r>
            <a:r>
              <a:rPr lang="ru-RU" sz="800" dirty="0">
                <a:solidFill>
                  <a:schemeClr val="tx2"/>
                </a:solidFill>
              </a:rPr>
              <a:t>стоимость имущества переданного в счет вклада в УК (в балансе </a:t>
            </a:r>
            <a:r>
              <a:rPr lang="ru-RU" sz="800" dirty="0" smtClean="0">
                <a:solidFill>
                  <a:schemeClr val="tx2"/>
                </a:solidFill>
              </a:rPr>
              <a:t>отражена </a:t>
            </a:r>
            <a:r>
              <a:rPr lang="ru-RU" sz="800" dirty="0">
                <a:solidFill>
                  <a:schemeClr val="tx2"/>
                </a:solidFill>
              </a:rPr>
              <a:t>в КЗ)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1596248"/>
            <a:ext cx="2355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Основные результаты деятельности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384110"/>
              </p:ext>
            </p:extLst>
          </p:nvPr>
        </p:nvGraphicFramePr>
        <p:xfrm>
          <a:off x="296966" y="1955740"/>
          <a:ext cx="5328593" cy="18047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3"/>
                <a:gridCol w="701536"/>
                <a:gridCol w="666616"/>
                <a:gridCol w="648072"/>
                <a:gridCol w="504056"/>
                <a:gridCol w="360040"/>
              </a:tblGrid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 показателя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2015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2015/2014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Выручка, млн. руб.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2 516,71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2 464,58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3 029,68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22,93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508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EBITDA*,  млн. руб.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869,56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495,68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918,63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85,33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5025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Рентабельность по EBITDA, 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34,55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20,11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30,32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10,21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п.п.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Долг,  млн. руб.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2 987,85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4 634,15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4 743,34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2,36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09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Чистый долг,  млн. руб.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2 942,50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4 813,08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4 669,11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-2,99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7018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Чистый долг/EBITDA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3,38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9,71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5,08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-47,66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Чистая прибыль,  млн. руб.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-159,11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-735,34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-597,31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-18,77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2028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Стоимость чистых активов,  млн. руб.**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4 799,25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6 216,25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6 750,94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8,60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0537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Среднесписочная численность, чел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172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462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735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41,07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%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5706638" y="1844824"/>
            <a:ext cx="3257850" cy="316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За 2015 год выручка АО «ЮРЭСК» составила 3 029,68 млн. руб., что на 22,9% выше показателя 2014 года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  <a:p>
            <a:pPr algn="just" eaLnBrk="1" hangingPunct="1"/>
            <a:endParaRPr lang="ru-RU" altLang="ru-RU" sz="1050" dirty="0">
              <a:solidFill>
                <a:schemeClr val="tx2"/>
              </a:solidFill>
              <a:latin typeface="+mn-lt"/>
              <a:cs typeface="+mn-cs"/>
            </a:endParaRPr>
          </a:p>
          <a:p>
            <a:pPr algn="just" eaLnBrk="1" hangingPunct="1"/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В структуре доходов значительное место занимают доходы, полученные от оказания услуг по передаче электрической энергии в централизованной и децентрализованной зонах и содержание электросетевого имущества в централизованной зоне – 97,1%. Увеличение выручки по сравнению с прошлым годом, обусловлено ростом тарифов по централизованной и децентрализованной зонам 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энергоснабжения.</a:t>
            </a:r>
          </a:p>
          <a:p>
            <a:pPr algn="just" eaLnBrk="1" hangingPunct="1"/>
            <a:endParaRPr lang="ru-RU" altLang="ru-RU" sz="1050" dirty="0">
              <a:solidFill>
                <a:schemeClr val="tx2"/>
              </a:solidFill>
              <a:latin typeface="+mn-lt"/>
              <a:cs typeface="+mn-cs"/>
            </a:endParaRPr>
          </a:p>
          <a:p>
            <a:pPr algn="just" eaLnBrk="1" hangingPunct="1"/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За 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период с 2014 по 2015 года рост </a:t>
            </a:r>
            <a:r>
              <a:rPr lang="ru-RU" altLang="ru-RU" sz="1050" dirty="0">
                <a:solidFill>
                  <a:schemeClr val="tx2"/>
                </a:solidFill>
              </a:rPr>
              <a:t>EBITDA 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на 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85,3% свидетельствует об увеличении способности компании рассчитываться по долговым обязательствам без привлечения кредита</a:t>
            </a:r>
            <a:r>
              <a:rPr lang="ru-RU" altLang="ru-RU" sz="1050" dirty="0" smtClean="0">
                <a:solidFill>
                  <a:schemeClr val="tx2"/>
                </a:solidFill>
                <a:latin typeface="+mn-lt"/>
                <a:cs typeface="+mn-cs"/>
              </a:rPr>
              <a:t>. Увеличение 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вышеуказанных показателей привело к росту рентабельности по EBITDA на 10,2 </a:t>
            </a:r>
            <a:r>
              <a:rPr lang="ru-RU" altLang="ru-RU" sz="1050" dirty="0" err="1">
                <a:solidFill>
                  <a:schemeClr val="tx2"/>
                </a:solidFill>
                <a:latin typeface="+mn-lt"/>
                <a:cs typeface="+mn-cs"/>
              </a:rPr>
              <a:t>п.п</a:t>
            </a:r>
            <a:r>
              <a:rPr lang="ru-RU" altLang="ru-RU" sz="1050" dirty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9512" y="4248549"/>
            <a:ext cx="5328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>
                <a:solidFill>
                  <a:schemeClr val="tx2"/>
                </a:solidFill>
              </a:rPr>
              <a:t>Уплаченные в бюджет налоги в 2015 году </a:t>
            </a: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305030"/>
              </p:ext>
            </p:extLst>
          </p:nvPr>
        </p:nvGraphicFramePr>
        <p:xfrm>
          <a:off x="200840" y="4494770"/>
          <a:ext cx="5451280" cy="17431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914776"/>
                <a:gridCol w="936104"/>
                <a:gridCol w="936104"/>
                <a:gridCol w="1080120"/>
              </a:tblGrid>
              <a:tr h="34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Федеральный бюджет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Региональный бюджет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Местный бюджет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Итого </a:t>
                      </a:r>
                      <a:r>
                        <a:rPr lang="ru-RU" sz="900" dirty="0" smtClean="0">
                          <a:effectLst/>
                        </a:rPr>
                        <a:t>за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 </a:t>
                      </a:r>
                      <a:r>
                        <a:rPr lang="ru-RU" sz="900" dirty="0">
                          <a:effectLst/>
                        </a:rPr>
                        <a:t>2015 год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7407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Федеральные налоги: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168 978 167,44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7407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Региональные налоги: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68 463 861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7407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Местные налоги: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2 459 131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Земельный налог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2 437 983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2 437 983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95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Плата за загрязнение </a:t>
                      </a:r>
                      <a:r>
                        <a:rPr lang="ru-RU" sz="900" dirty="0" err="1">
                          <a:effectLst/>
                        </a:rPr>
                        <a:t>окр</a:t>
                      </a:r>
                      <a:r>
                        <a:rPr lang="ru-RU" sz="900" dirty="0">
                          <a:effectLst/>
                        </a:rPr>
                        <a:t>. </a:t>
                      </a:r>
                      <a:r>
                        <a:rPr lang="ru-RU" sz="900" dirty="0" smtClean="0">
                          <a:effectLst/>
                        </a:rPr>
                        <a:t>среды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21 147,9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</a:rPr>
                        <a:t>21 147,9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174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Страховые взносы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137 620 993,03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  <a:tr h="209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ВСЕГО: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</a:rPr>
                        <a:t>86 012 297,44</a:t>
                      </a:r>
                      <a:endParaRPr lang="ru-RU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</a:rPr>
                        <a:t>115 070 252,00</a:t>
                      </a:r>
                      <a:endParaRPr lang="ru-RU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</a:rPr>
                        <a:t>38 797 462</a:t>
                      </a:r>
                      <a:endParaRPr lang="ru-RU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</a:rPr>
                        <a:t>377 522 152,37</a:t>
                      </a:r>
                      <a:endParaRPr lang="ru-RU" sz="9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4" marR="61924" marT="0" marB="0" anchor="b"/>
                </a:tc>
              </a:tr>
            </a:tbl>
          </a:graphicData>
        </a:graphic>
      </p:graphicFrame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5706638" y="5157192"/>
            <a:ext cx="3185842" cy="122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altLang="ru-RU" sz="1050" dirty="0">
                <a:solidFill>
                  <a:srgbClr val="FF0000"/>
                </a:solidFill>
                <a:latin typeface="+mn-lt"/>
                <a:cs typeface="+mn-cs"/>
              </a:rPr>
              <a:t>В стоимость чистых активов в 2015 году включена сумма стоимости имущества, внесенного как вклад в уставный капитал, но в связи с продлением дополнительной миссии и отсутствием записи в государственном реестре данная сумма отражается в кредиторской задолженности. Рост чистых активов с учетом данного допущения составит 8,6%.</a:t>
            </a:r>
            <a:endParaRPr lang="ru-RU" altLang="ru-RU" sz="1050" dirty="0" smtClean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8906" y="3786884"/>
            <a:ext cx="5395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i="1" dirty="0">
                <a:solidFill>
                  <a:schemeClr val="tx2"/>
                </a:solidFill>
              </a:rPr>
              <a:t>*</a:t>
            </a:r>
            <a:r>
              <a:rPr lang="ru-RU" sz="800" i="1" dirty="0" err="1">
                <a:solidFill>
                  <a:schemeClr val="tx2"/>
                </a:solidFill>
              </a:rPr>
              <a:t>ЧП+налог</a:t>
            </a:r>
            <a:r>
              <a:rPr lang="ru-RU" sz="800" i="1" dirty="0">
                <a:solidFill>
                  <a:schemeClr val="tx2"/>
                </a:solidFill>
              </a:rPr>
              <a:t> на прибыль+% к </a:t>
            </a:r>
            <a:r>
              <a:rPr lang="ru-RU" sz="800" i="1" dirty="0" err="1" smtClean="0">
                <a:solidFill>
                  <a:schemeClr val="tx2"/>
                </a:solidFill>
              </a:rPr>
              <a:t>уплате+амортизация</a:t>
            </a:r>
            <a:endParaRPr lang="ru-RU" sz="800" i="1" dirty="0" smtClean="0">
              <a:solidFill>
                <a:schemeClr val="tx2"/>
              </a:solidFill>
            </a:endParaRPr>
          </a:p>
          <a:p>
            <a:r>
              <a:rPr lang="ru-RU" sz="800" i="1" dirty="0">
                <a:solidFill>
                  <a:schemeClr val="tx2"/>
                </a:solidFill>
              </a:rPr>
              <a:t>** в 2015 году в стоимость чистых активов </a:t>
            </a:r>
            <a:r>
              <a:rPr lang="ru-RU" sz="800" i="1" dirty="0" smtClean="0">
                <a:solidFill>
                  <a:schemeClr val="tx2"/>
                </a:solidFill>
              </a:rPr>
              <a:t>включена </a:t>
            </a:r>
            <a:r>
              <a:rPr lang="ru-RU" sz="800" i="1" dirty="0">
                <a:solidFill>
                  <a:schemeClr val="tx2"/>
                </a:solidFill>
              </a:rPr>
              <a:t>стоимость имущества переданного в счет вклада в УК (в балансе </a:t>
            </a:r>
            <a:r>
              <a:rPr lang="ru-RU" sz="800" i="1" dirty="0" smtClean="0">
                <a:solidFill>
                  <a:schemeClr val="tx2"/>
                </a:solidFill>
              </a:rPr>
              <a:t>отражена </a:t>
            </a:r>
            <a:r>
              <a:rPr lang="ru-RU" sz="800" i="1" dirty="0">
                <a:solidFill>
                  <a:schemeClr val="tx2"/>
                </a:solidFill>
              </a:rPr>
              <a:t>в КЗ)</a:t>
            </a:r>
          </a:p>
        </p:txBody>
      </p:sp>
    </p:spTree>
    <p:extLst>
      <p:ext uri="{BB962C8B-B14F-4D97-AF65-F5344CB8AC3E}">
        <p14:creationId xmlns:p14="http://schemas.microsoft.com/office/powerpoint/2010/main" val="372239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16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Финансово-экономическая деятельность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Прогноз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финансово-экономических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показателей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8330" y="4088574"/>
            <a:ext cx="87849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>
                <a:solidFill>
                  <a:schemeClr val="tx2"/>
                </a:solidFill>
              </a:rPr>
              <a:t>Анализ платежеспособности и финансового положения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2684" y="1419221"/>
            <a:ext cx="38081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00" b="1" u="sng" dirty="0">
                <a:solidFill>
                  <a:schemeClr val="tx2"/>
                </a:solidFill>
              </a:rPr>
              <a:t>Дебиторская и кредиторская задолженность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03302" y="1687917"/>
            <a:ext cx="8810004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altLang="ru-RU" sz="1000" u="sng" dirty="0">
                <a:solidFill>
                  <a:schemeClr val="tx2"/>
                </a:solidFill>
                <a:latin typeface="+mn-lt"/>
                <a:cs typeface="+mn-cs"/>
              </a:rPr>
              <a:t>Краткосрочная </a:t>
            </a:r>
            <a:r>
              <a:rPr lang="ru-RU" altLang="ru-RU" sz="1000" u="sng" dirty="0">
                <a:solidFill>
                  <a:schemeClr val="tx2"/>
                </a:solidFill>
              </a:rPr>
              <a:t>(до 12 месяцев) </a:t>
            </a:r>
            <a:r>
              <a:rPr lang="ru-RU" altLang="ru-RU" sz="1000" u="sng" dirty="0" smtClean="0">
                <a:solidFill>
                  <a:schemeClr val="tx2"/>
                </a:solidFill>
                <a:latin typeface="+mn-lt"/>
                <a:cs typeface="+mn-cs"/>
              </a:rPr>
              <a:t>дебиторская </a:t>
            </a:r>
            <a:r>
              <a:rPr lang="ru-RU" altLang="ru-RU" sz="1000" u="sng" dirty="0">
                <a:solidFill>
                  <a:schemeClr val="tx2"/>
                </a:solidFill>
                <a:latin typeface="+mn-lt"/>
                <a:cs typeface="+mn-cs"/>
              </a:rPr>
              <a:t>задолженность за 2015 год </a:t>
            </a:r>
            <a:r>
              <a:rPr lang="ru-RU" altLang="ru-RU" sz="1000" u="sng" dirty="0" smtClean="0">
                <a:solidFill>
                  <a:schemeClr val="tx2"/>
                </a:solidFill>
                <a:latin typeface="+mn-lt"/>
                <a:cs typeface="+mn-cs"/>
              </a:rPr>
              <a:t>по сравнению с 2014 годом снизилась </a:t>
            </a:r>
            <a:r>
              <a:rPr lang="ru-RU" altLang="ru-RU" sz="1000" u="sng" dirty="0">
                <a:solidFill>
                  <a:schemeClr val="tx2"/>
                </a:solidFill>
                <a:latin typeface="+mn-lt"/>
                <a:cs typeface="+mn-cs"/>
              </a:rPr>
              <a:t>на 42%. </a:t>
            </a:r>
            <a:endParaRPr lang="ru-RU" altLang="ru-RU" sz="1000" u="sng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algn="just" eaLnBrk="1" hangingPunct="1"/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Этот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факт является положительным и оказывает благоприятное влияние на финансовые результаты. Снижение обусловлено следующим: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- снижение дебиторской задолженности по авансовым платежам на 75,7% обусловлено тем, что в 2014 году производились авансовый перечисления денежных средств на выполнение комплекса строительно-монтажных и пуско-наладочных работ по договорам строительного 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подряда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в рамках инвестиционной 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программы. В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2015 году предприятие отошло от системы авансовых платежей, переориентируясь на оплату по факту выполненных работ, услуг;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- снижение дебиторской задолженности по статье «Прочие дебиторы» на 60% связано с постоянной работой по контролю за дебиторской задолженностью.</a:t>
            </a:r>
          </a:p>
          <a:p>
            <a:pPr algn="just" eaLnBrk="1" hangingPunct="1"/>
            <a:endParaRPr lang="ru-RU" altLang="ru-RU" sz="1000" u="sng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algn="just" eaLnBrk="1" hangingPunct="1"/>
            <a:r>
              <a:rPr lang="ru-RU" altLang="ru-RU" sz="1000" u="sng" dirty="0" smtClean="0">
                <a:solidFill>
                  <a:schemeClr val="tx2"/>
                </a:solidFill>
                <a:latin typeface="+mn-lt"/>
                <a:cs typeface="+mn-cs"/>
              </a:rPr>
              <a:t>Краткосрочная </a:t>
            </a:r>
            <a:r>
              <a:rPr lang="ru-RU" altLang="ru-RU" sz="1000" u="sng" dirty="0">
                <a:solidFill>
                  <a:schemeClr val="tx2"/>
                </a:solidFill>
                <a:latin typeface="+mn-lt"/>
                <a:cs typeface="+mn-cs"/>
              </a:rPr>
              <a:t>(до 12 месяцев) кредиторская задолженность за 2015 год </a:t>
            </a:r>
            <a:r>
              <a:rPr lang="ru-RU" altLang="ru-RU" sz="1000" u="sng" dirty="0">
                <a:solidFill>
                  <a:schemeClr val="tx2"/>
                </a:solidFill>
              </a:rPr>
              <a:t>по сравнению с 2014 годом </a:t>
            </a:r>
            <a:r>
              <a:rPr lang="ru-RU" altLang="ru-RU" sz="1000" u="sng" dirty="0" smtClean="0">
                <a:solidFill>
                  <a:schemeClr val="tx2"/>
                </a:solidFill>
                <a:latin typeface="+mn-lt"/>
                <a:cs typeface="+mn-cs"/>
              </a:rPr>
              <a:t>увеличилась </a:t>
            </a:r>
            <a:r>
              <a:rPr lang="ru-RU" altLang="ru-RU" sz="1000" u="sng" dirty="0">
                <a:solidFill>
                  <a:schemeClr val="tx2"/>
                </a:solidFill>
                <a:latin typeface="+mn-lt"/>
                <a:cs typeface="+mn-cs"/>
              </a:rPr>
              <a:t>на 342,7%,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 что обусловлено следующим: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- объявлена дополнительная эмиссия акций, задолженность образовалась перед Департаментом по управлению государственным имуществом ХМАО-Югры в сумме 1 136 539 тыс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. руб.,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т.к. увеличение уставного капитала отражается только на дату внесения записи в государственный реестр;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- задолженность по статье «Авансы полученные» увеличилась на 82,1%, это связано с увеличением задолженности по технологическому присоединению на 82%, которая объясняется заключением договоров с длительными сроками действия;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- увеличение текущей задолженности перед бюджетом, государственными и внебюджетными фондами на более чем 100% по отношению к 2014 году, объясняется ростом начисленных обязательств по налогам и сборам.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2684" y="4914037"/>
            <a:ext cx="8744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FF0000"/>
                </a:solidFill>
              </a:rPr>
              <a:t>На </a:t>
            </a:r>
            <a:r>
              <a:rPr lang="ru-RU" sz="1000" b="1" dirty="0">
                <a:solidFill>
                  <a:srgbClr val="FF0000"/>
                </a:solidFill>
              </a:rPr>
              <a:t>2015 </a:t>
            </a:r>
            <a:r>
              <a:rPr lang="ru-RU" sz="1000" b="1" dirty="0" smtClean="0">
                <a:solidFill>
                  <a:srgbClr val="FF0000"/>
                </a:solidFill>
              </a:rPr>
              <a:t>г. </a:t>
            </a:r>
            <a:r>
              <a:rPr lang="ru-RU" sz="1000" b="1" dirty="0">
                <a:solidFill>
                  <a:srgbClr val="FF0000"/>
                </a:solidFill>
              </a:rPr>
              <a:t>отношение суммы привлеченных средств к собственному капиталу составляет 84,42%, т.е. находится на уровне не ниже </a:t>
            </a:r>
            <a:r>
              <a:rPr lang="ru-RU" sz="1000" b="1" dirty="0" smtClean="0">
                <a:solidFill>
                  <a:srgbClr val="FF0000"/>
                </a:solidFill>
              </a:rPr>
              <a:t>рекомендуемого.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305" y="4334795"/>
            <a:ext cx="87918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 smtClean="0">
                <a:solidFill>
                  <a:schemeClr val="tx2"/>
                </a:solidFill>
              </a:rPr>
              <a:t>Значения </a:t>
            </a:r>
            <a:r>
              <a:rPr lang="ru-RU" sz="1000" dirty="0">
                <a:solidFill>
                  <a:schemeClr val="tx2"/>
                </a:solidFill>
              </a:rPr>
              <a:t>коэффициента автономии собственных средств, а также показателей, отражающих отношение размера долгосрочной задолженности к сумме долгосрочной задолженности и собственного </a:t>
            </a:r>
            <a:r>
              <a:rPr lang="ru-RU" sz="1000" dirty="0" smtClean="0">
                <a:solidFill>
                  <a:schemeClr val="tx2"/>
                </a:solidFill>
              </a:rPr>
              <a:t>капитала, </a:t>
            </a:r>
            <a:r>
              <a:rPr lang="ru-RU" sz="1000" dirty="0">
                <a:solidFill>
                  <a:schemeClr val="tx2"/>
                </a:solidFill>
              </a:rPr>
              <a:t>и соотношение собственного и заемного капитала по итогам 2015 года находятся в рамках нормативных ограничений, что свидетельствует о финансовой устойчивости Общества</a:t>
            </a:r>
          </a:p>
        </p:txBody>
      </p:sp>
      <p:sp>
        <p:nvSpPr>
          <p:cNvPr id="14" name="Овал 13"/>
          <p:cNvSpPr/>
          <p:nvPr/>
        </p:nvSpPr>
        <p:spPr>
          <a:xfrm>
            <a:off x="8635056" y="4824368"/>
            <a:ext cx="411592" cy="415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!</a:t>
            </a:r>
            <a:endParaRPr lang="ru-RU" sz="2400" dirty="0"/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228330" y="5301208"/>
            <a:ext cx="801607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В 2015 году были привлечены дополнительно денежные средства в рамках кредитного договора в сумме 109,2 млн. руб., что привело к росту долга в 2015 году по сравнению с 2014 годом на 2,4%.</a:t>
            </a:r>
          </a:p>
          <a:p>
            <a:pPr algn="just" eaLnBrk="1" hangingPunct="1"/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В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отношении 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АО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«ЮРЭСК» РЭК Тюменской области, ХМАО и ЯНАО утвердил с учетом процедуры сглаживания показатель соотношения долга к EBITDA на 2013 год в размере 10,75. По итогам 2013 года Общество 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улучшило </a:t>
            </a:r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показатель до уровня 3,38.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В отчетном периоде данный показатель составил 5,08% что на 47,7% ниже показателя 2014 года и это говорит об улучшении финансового состояния Общества.</a:t>
            </a:r>
          </a:p>
          <a:p>
            <a:pPr algn="just" eaLnBrk="1" hangingPunct="1"/>
            <a:r>
              <a:rPr lang="ru-RU" altLang="ru-RU" sz="1000" dirty="0">
                <a:solidFill>
                  <a:schemeClr val="tx2"/>
                </a:solidFill>
                <a:latin typeface="+mn-lt"/>
                <a:cs typeface="+mn-cs"/>
              </a:rPr>
              <a:t>За 2015 год убыток АО «ЮРЭСК» ниже аналогичного периода прошлого года на 18,77%, это показывает, что Общество предпринимает всевозможные усилия для улучшения финансового состояния</a:t>
            </a:r>
            <a:r>
              <a:rPr lang="ru-RU" altLang="ru-RU" sz="1000" dirty="0" smtClean="0">
                <a:solidFill>
                  <a:schemeClr val="tx2"/>
                </a:solidFill>
                <a:latin typeface="+mn-lt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2239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17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Финансово-экономическая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Тарифное регулирование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0952" y="1685707"/>
            <a:ext cx="8784976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dirty="0">
                <a:solidFill>
                  <a:schemeClr val="tx2"/>
                </a:solidFill>
              </a:rPr>
              <a:t>Для поддержки проведения предприятием масштабных инвестиций в объекты электросетевого хозяйства, тарифное регулирование в отношении АО «ЮРЭСК» решено производить на долгосрочной основе, предусматривающей гарантии возврата инвестированного капитала и обеспечения дохода, позволяющего возместить, как текущие эксплуатационные затраты на осуществление деятельности по передаче электроэнергии, так и принятые обязательства по привлеченным кредитам. </a:t>
            </a:r>
            <a:endParaRPr lang="ru-RU" sz="1050" dirty="0" smtClean="0">
              <a:solidFill>
                <a:schemeClr val="tx2"/>
              </a:solidFill>
            </a:endParaRPr>
          </a:p>
          <a:p>
            <a:endParaRPr lang="ru-RU" sz="1050" dirty="0">
              <a:solidFill>
                <a:schemeClr val="tx2"/>
              </a:solidFill>
            </a:endParaRPr>
          </a:p>
          <a:p>
            <a:pPr algn="just"/>
            <a:r>
              <a:rPr lang="ru-RU" sz="1050" dirty="0">
                <a:solidFill>
                  <a:schemeClr val="tx2"/>
                </a:solidFill>
              </a:rPr>
              <a:t>Приказом от 25.12.2012 № 909-э ФСТ России согласовало предложение РЭК Тюменской области, Ханты-Мансийского автономного округа, Ямало-Ненецкого автономного округа о переходе к регулированию тарифов на услуги по передаче электрической энергии, оказываемых АО «ЮРЭСК» с применением </a:t>
            </a:r>
            <a:r>
              <a:rPr lang="ru-RU" sz="1000" dirty="0">
                <a:solidFill>
                  <a:schemeClr val="tx2"/>
                </a:solidFill>
              </a:rPr>
              <a:t>метода</a:t>
            </a:r>
            <a:r>
              <a:rPr lang="ru-RU" sz="1050" dirty="0">
                <a:solidFill>
                  <a:schemeClr val="tx2"/>
                </a:solidFill>
              </a:rPr>
              <a:t> доходности инвестированного капитала и согласовании соответствующих параметров регулирования. Решением РЭК Тюменской области, </a:t>
            </a:r>
            <a:r>
              <a:rPr lang="ru-RU" sz="1050" dirty="0" smtClean="0">
                <a:solidFill>
                  <a:schemeClr val="tx2"/>
                </a:solidFill>
              </a:rPr>
              <a:t>Ханты-Мансийского </a:t>
            </a:r>
            <a:r>
              <a:rPr lang="ru-RU" sz="1050" dirty="0">
                <a:solidFill>
                  <a:schemeClr val="tx2"/>
                </a:solidFill>
              </a:rPr>
              <a:t>автономного округа, Ямало-Ненецкого автономного округа от 26 февраля 2013 года № 9 установлены долгосрочные параметры регулирования для АО «ЮРЭСК», применяющего метод доходности инвестированного капитала (RAB) при расчете тарифов на услуги по передаче электрической энергии (с изменениями в редакции Решения РЭК Тюменской области, ХМАО-Югры, ЯНАО от </a:t>
            </a:r>
            <a:r>
              <a:rPr lang="ru-RU" sz="1050" dirty="0" smtClean="0">
                <a:solidFill>
                  <a:schemeClr val="tx2"/>
                </a:solidFill>
              </a:rPr>
              <a:t>28.12.2015 №145</a:t>
            </a:r>
            <a:r>
              <a:rPr lang="ru-RU" sz="1050" dirty="0">
                <a:solidFill>
                  <a:schemeClr val="tx2"/>
                </a:solidFill>
              </a:rPr>
              <a:t>).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3607" y="3717032"/>
            <a:ext cx="79114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FF0000"/>
                </a:solidFill>
              </a:rPr>
              <a:t>Таким образом, регулирование с применением метода возврата инвестированного капитала, позволит Обществу не только реализовать масштабные социально-значимые проекты, но и сдержать темпы роста тарифов на электрическую энергию в рамках, установленных прогнозом социально-экономического развития  Российской Федерации</a:t>
            </a:r>
          </a:p>
        </p:txBody>
      </p:sp>
      <p:sp>
        <p:nvSpPr>
          <p:cNvPr id="9" name="Овал 8"/>
          <p:cNvSpPr/>
          <p:nvPr/>
        </p:nvSpPr>
        <p:spPr>
          <a:xfrm>
            <a:off x="343984" y="3786384"/>
            <a:ext cx="411592" cy="415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!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1461078"/>
            <a:ext cx="5328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00" b="1" u="sng" dirty="0" smtClean="0">
                <a:solidFill>
                  <a:schemeClr val="tx2"/>
                </a:solidFill>
              </a:rPr>
              <a:t>Основные критерии тарифной политики АО </a:t>
            </a:r>
            <a:r>
              <a:rPr lang="ru-RU" sz="1000" b="1" u="sng" dirty="0">
                <a:solidFill>
                  <a:schemeClr val="tx2"/>
                </a:solidFill>
              </a:rPr>
              <a:t>«ЮРЭСК</a:t>
            </a:r>
            <a:r>
              <a:rPr lang="ru-RU" sz="1000" b="1" u="sng" dirty="0" smtClean="0">
                <a:solidFill>
                  <a:schemeClr val="tx2"/>
                </a:solidFill>
              </a:rPr>
              <a:t>»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023" y="5013176"/>
            <a:ext cx="7766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600" b="1" dirty="0" smtClean="0">
                <a:solidFill>
                  <a:schemeClr val="tx2"/>
                </a:solidFill>
              </a:rPr>
              <a:t>Спасибо за внимание!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9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2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ПЛАН выступления</a:t>
            </a:r>
            <a:endParaRPr lang="ru-RU" b="1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31415" y="1551420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>
                <a:solidFill>
                  <a:schemeClr val="tx2"/>
                </a:solidFill>
              </a:rPr>
              <a:t>О </a:t>
            </a:r>
            <a:r>
              <a:rPr lang="ru-RU" sz="1600" u="sng" dirty="0" smtClean="0">
                <a:solidFill>
                  <a:schemeClr val="tx2"/>
                </a:solidFill>
              </a:rPr>
              <a:t>Компании</a:t>
            </a:r>
            <a:r>
              <a:rPr lang="ru-RU" sz="1600" dirty="0" smtClean="0">
                <a:solidFill>
                  <a:schemeClr val="tx2"/>
                </a:solidFill>
              </a:rPr>
              <a:t>:</a:t>
            </a:r>
          </a:p>
          <a:p>
            <a:pPr marL="628650" lvl="1" indent="-1841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Цели и задачи </a:t>
            </a:r>
            <a:r>
              <a:rPr lang="ru-RU" sz="1600" dirty="0" smtClean="0">
                <a:solidFill>
                  <a:schemeClr val="tx2"/>
                </a:solidFill>
              </a:rPr>
              <a:t>деятельности компании АО </a:t>
            </a:r>
            <a:r>
              <a:rPr lang="ru-RU" sz="1600" dirty="0">
                <a:solidFill>
                  <a:schemeClr val="tx2"/>
                </a:solidFill>
              </a:rPr>
              <a:t>«ЮРЭСК</a:t>
            </a:r>
            <a:r>
              <a:rPr lang="ru-RU" sz="1600" dirty="0" smtClean="0">
                <a:solidFill>
                  <a:schemeClr val="tx2"/>
                </a:solidFill>
              </a:rPr>
              <a:t>»;</a:t>
            </a:r>
            <a:endParaRPr lang="ru-RU" sz="1600" dirty="0">
              <a:solidFill>
                <a:schemeClr val="tx2"/>
              </a:solidFill>
            </a:endParaRPr>
          </a:p>
          <a:p>
            <a:pPr marL="628650" lvl="1" indent="-1841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Структура </a:t>
            </a:r>
            <a:r>
              <a:rPr lang="ru-RU" sz="1600" dirty="0">
                <a:solidFill>
                  <a:schemeClr val="tx2"/>
                </a:solidFill>
              </a:rPr>
              <a:t>и характеристика электросетевых </a:t>
            </a:r>
            <a:r>
              <a:rPr lang="ru-RU" sz="1600" dirty="0" smtClean="0">
                <a:solidFill>
                  <a:schemeClr val="tx2"/>
                </a:solidFill>
              </a:rPr>
              <a:t>активов.</a:t>
            </a:r>
          </a:p>
          <a:p>
            <a:endParaRPr lang="ru-RU" sz="1600" dirty="0" smtClean="0">
              <a:solidFill>
                <a:schemeClr val="tx2"/>
              </a:solidFill>
            </a:endParaRPr>
          </a:p>
          <a:p>
            <a:r>
              <a:rPr lang="ru-RU" sz="1600" u="sng" dirty="0" smtClean="0">
                <a:solidFill>
                  <a:schemeClr val="tx2"/>
                </a:solidFill>
              </a:rPr>
              <a:t>Производственная деятельность</a:t>
            </a:r>
            <a:r>
              <a:rPr lang="ru-RU" sz="1600" dirty="0" smtClean="0">
                <a:solidFill>
                  <a:schemeClr val="tx2"/>
                </a:solidFill>
              </a:rPr>
              <a:t>:</a:t>
            </a:r>
            <a:endParaRPr lang="ru-RU" sz="1600" dirty="0">
              <a:solidFill>
                <a:schemeClr val="tx2"/>
              </a:solidFill>
            </a:endParaRPr>
          </a:p>
          <a:p>
            <a:pPr marL="623888" indent="-2286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Полезный </a:t>
            </a:r>
            <a:r>
              <a:rPr lang="ru-RU" sz="1600" dirty="0">
                <a:solidFill>
                  <a:schemeClr val="tx2"/>
                </a:solidFill>
              </a:rPr>
              <a:t>отпуск и потери электрической энергии </a:t>
            </a:r>
            <a:r>
              <a:rPr lang="ru-RU" sz="1600" dirty="0" smtClean="0">
                <a:solidFill>
                  <a:schemeClr val="tx2"/>
                </a:solidFill>
              </a:rPr>
              <a:t>в сетях;</a:t>
            </a:r>
            <a:endParaRPr lang="ru-RU" sz="1600" dirty="0" smtClean="0">
              <a:solidFill>
                <a:schemeClr val="tx2"/>
              </a:solidFill>
            </a:endParaRPr>
          </a:p>
          <a:p>
            <a:pPr marL="623888" indent="-2286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Деятельность </a:t>
            </a:r>
            <a:r>
              <a:rPr lang="ru-RU" sz="1600" dirty="0">
                <a:solidFill>
                  <a:schemeClr val="tx2"/>
                </a:solidFill>
              </a:rPr>
              <a:t>по технологическому </a:t>
            </a:r>
            <a:r>
              <a:rPr lang="ru-RU" sz="1600" dirty="0" smtClean="0">
                <a:solidFill>
                  <a:schemeClr val="tx2"/>
                </a:solidFill>
              </a:rPr>
              <a:t>присоединению;</a:t>
            </a:r>
            <a:endParaRPr lang="ru-RU" sz="1600" dirty="0">
              <a:solidFill>
                <a:schemeClr val="tx2"/>
              </a:solidFill>
            </a:endParaRPr>
          </a:p>
          <a:p>
            <a:pPr marL="623888" indent="-2286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Ремонтно-эксплуатационная деятельность;</a:t>
            </a:r>
            <a:endParaRPr lang="ru-RU" sz="1600" dirty="0">
              <a:solidFill>
                <a:schemeClr val="tx2"/>
              </a:solidFill>
            </a:endParaRPr>
          </a:p>
          <a:p>
            <a:pPr marL="623888" indent="-2286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Повышение надежности </a:t>
            </a:r>
            <a:r>
              <a:rPr lang="ru-RU" sz="1600" dirty="0" smtClean="0">
                <a:solidFill>
                  <a:schemeClr val="tx2"/>
                </a:solidFill>
              </a:rPr>
              <a:t>электроснабжения и </a:t>
            </a:r>
            <a:r>
              <a:rPr lang="ru-RU" sz="1600" dirty="0">
                <a:solidFill>
                  <a:schemeClr val="tx2"/>
                </a:solidFill>
              </a:rPr>
              <a:t>предупреждение чрезвычайных </a:t>
            </a:r>
            <a:r>
              <a:rPr lang="ru-RU" sz="1600" dirty="0" smtClean="0">
                <a:solidFill>
                  <a:schemeClr val="tx2"/>
                </a:solidFill>
              </a:rPr>
              <a:t>ситуаций.</a:t>
            </a:r>
            <a:endParaRPr lang="ru-RU" sz="1600" dirty="0">
              <a:solidFill>
                <a:schemeClr val="tx2"/>
              </a:solidFill>
            </a:endParaRPr>
          </a:p>
          <a:p>
            <a:endParaRPr lang="ru-RU" sz="1600" dirty="0">
              <a:solidFill>
                <a:schemeClr val="tx2"/>
              </a:solidFill>
            </a:endParaRPr>
          </a:p>
          <a:p>
            <a:r>
              <a:rPr lang="ru-RU" sz="1600" u="sng" dirty="0" smtClean="0">
                <a:solidFill>
                  <a:schemeClr val="tx2"/>
                </a:solidFill>
              </a:rPr>
              <a:t>Инвестиционная деятельность</a:t>
            </a:r>
            <a:r>
              <a:rPr lang="ru-RU" sz="1600" dirty="0" smtClean="0">
                <a:solidFill>
                  <a:schemeClr val="tx2"/>
                </a:solidFill>
              </a:rPr>
              <a:t>:</a:t>
            </a:r>
            <a:endParaRPr lang="ru-RU" sz="1600" dirty="0">
              <a:solidFill>
                <a:schemeClr val="tx2"/>
              </a:solidFill>
            </a:endParaRP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Параметры инвестиционной </a:t>
            </a:r>
            <a:r>
              <a:rPr lang="ru-RU" sz="1600" dirty="0" smtClean="0">
                <a:solidFill>
                  <a:schemeClr val="tx2"/>
                </a:solidFill>
              </a:rPr>
              <a:t>деятельности;</a:t>
            </a: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Направления инвестиционной </a:t>
            </a:r>
            <a:r>
              <a:rPr lang="ru-RU" sz="1600" dirty="0" smtClean="0">
                <a:solidFill>
                  <a:schemeClr val="tx2"/>
                </a:solidFill>
              </a:rPr>
              <a:t>деятельности;</a:t>
            </a:r>
            <a:endParaRPr lang="ru-RU" sz="1600" dirty="0">
              <a:solidFill>
                <a:schemeClr val="tx2"/>
              </a:solidFill>
            </a:endParaRP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Долгосрочная инвестиционная </a:t>
            </a:r>
            <a:r>
              <a:rPr lang="ru-RU" sz="1600" dirty="0" smtClean="0">
                <a:solidFill>
                  <a:schemeClr val="tx2"/>
                </a:solidFill>
              </a:rPr>
              <a:t>программа.</a:t>
            </a:r>
          </a:p>
          <a:p>
            <a:endParaRPr lang="ru-RU" sz="1600" dirty="0" smtClean="0">
              <a:solidFill>
                <a:schemeClr val="tx2"/>
              </a:solidFill>
            </a:endParaRPr>
          </a:p>
          <a:p>
            <a:r>
              <a:rPr lang="ru-RU" sz="1600" u="sng" dirty="0" smtClean="0">
                <a:solidFill>
                  <a:schemeClr val="tx2"/>
                </a:solidFill>
              </a:rPr>
              <a:t>Финансово-экономическая деятельность</a:t>
            </a:r>
            <a:r>
              <a:rPr lang="ru-RU" sz="1600" dirty="0" smtClean="0">
                <a:solidFill>
                  <a:schemeClr val="tx2"/>
                </a:solidFill>
              </a:rPr>
              <a:t>:</a:t>
            </a:r>
            <a:endParaRPr lang="ru-RU" sz="1600" dirty="0">
              <a:solidFill>
                <a:schemeClr val="tx2"/>
              </a:solidFill>
            </a:endParaRP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Основные </a:t>
            </a:r>
            <a:r>
              <a:rPr lang="ru-RU" sz="1600" dirty="0">
                <a:solidFill>
                  <a:schemeClr val="tx2"/>
                </a:solidFill>
              </a:rPr>
              <a:t>результаты </a:t>
            </a:r>
            <a:r>
              <a:rPr lang="ru-RU" sz="1600" dirty="0" smtClean="0">
                <a:solidFill>
                  <a:schemeClr val="tx2"/>
                </a:solidFill>
              </a:rPr>
              <a:t>деятельности;</a:t>
            </a:r>
            <a:endParaRPr lang="ru-RU" sz="1600" dirty="0">
              <a:solidFill>
                <a:schemeClr val="tx2"/>
              </a:solidFill>
            </a:endParaRP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tx2"/>
                </a:solidFill>
              </a:rPr>
              <a:t>Прогноз финансово-экономических </a:t>
            </a:r>
            <a:r>
              <a:rPr lang="ru-RU" sz="1600" dirty="0" smtClean="0">
                <a:solidFill>
                  <a:schemeClr val="tx2"/>
                </a:solidFill>
              </a:rPr>
              <a:t>показателей;</a:t>
            </a:r>
          </a:p>
          <a:p>
            <a:pPr marL="622300" indent="-17780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chemeClr val="tx2"/>
                </a:solidFill>
              </a:rPr>
              <a:t>Тарифное регулирование.</a:t>
            </a:r>
            <a:endParaRPr lang="ru-RU" sz="1600" dirty="0">
              <a:solidFill>
                <a:schemeClr val="tx2"/>
              </a:solidFill>
            </a:endParaRPr>
          </a:p>
          <a:p>
            <a:pPr marL="622300" indent="-177800">
              <a:buFont typeface="Wingdings" panose="05000000000000000000" pitchFamily="2" charset="2"/>
              <a:buChar char="Ø"/>
            </a:pPr>
            <a:endParaRPr lang="ru-RU" sz="1600" dirty="0" smtClean="0">
              <a:solidFill>
                <a:schemeClr val="tx2"/>
              </a:solidFill>
            </a:endParaRPr>
          </a:p>
          <a:p>
            <a:pPr marL="228600" indent="-228600">
              <a:buAutoNum type="arabicPeriod"/>
            </a:pPr>
            <a:endParaRPr lang="ru-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45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42" y="18040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3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 Компании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Цели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 задачи ДЕЯТЕЛЬНОСТИ КОМПАНИИ АО «ЮРЭСК»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7504" y="2420888"/>
            <a:ext cx="7084515" cy="42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Компания </a:t>
            </a:r>
            <a:r>
              <a:rPr lang="ru-RU" sz="1200" dirty="0">
                <a:solidFill>
                  <a:schemeClr val="tx2"/>
                </a:solidFill>
              </a:rPr>
              <a:t>ориентирована на создание максимально благоприятных условий для развития экономического и социального секторов региона за счет обеспечения надежного и бесперебойного электроснабжения потребителей, опережающего расширения инфраструктуры для своевременного технологического присоединения новых абонентов по экономически обоснованным тарифам.</a:t>
            </a:r>
          </a:p>
          <a:p>
            <a:pPr>
              <a:spcAft>
                <a:spcPts val="1200"/>
              </a:spcAft>
            </a:pPr>
            <a:r>
              <a:rPr lang="ru-RU" sz="1200" u="sng" dirty="0" smtClean="0">
                <a:solidFill>
                  <a:schemeClr val="tx2"/>
                </a:solidFill>
              </a:rPr>
              <a:t>Задачами </a:t>
            </a:r>
            <a:r>
              <a:rPr lang="ru-RU" sz="1200" u="sng" dirty="0">
                <a:solidFill>
                  <a:schemeClr val="tx2"/>
                </a:solidFill>
              </a:rPr>
              <a:t>АО «ЮРЭСК» </a:t>
            </a:r>
            <a:r>
              <a:rPr lang="ru-RU" sz="1200" u="sng" dirty="0" smtClean="0">
                <a:solidFill>
                  <a:schemeClr val="tx2"/>
                </a:solidFill>
              </a:rPr>
              <a:t>являются</a:t>
            </a:r>
            <a:r>
              <a:rPr lang="ru-RU" sz="1200" dirty="0" smtClean="0">
                <a:solidFill>
                  <a:schemeClr val="tx2"/>
                </a:solidFill>
              </a:rPr>
              <a:t>: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>
                <a:solidFill>
                  <a:schemeClr val="tx2"/>
                </a:solidFill>
              </a:rPr>
              <a:t>консолидация электросетевых активов Округа, а также осуществление модернизации и развития электросетевого комплекса посредством привлечения инвестиций в </a:t>
            </a:r>
            <a:r>
              <a:rPr lang="ru-RU" sz="1050" dirty="0" smtClean="0">
                <a:solidFill>
                  <a:schemeClr val="tx2"/>
                </a:solidFill>
              </a:rPr>
              <a:t>отрасль;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обеспечение надежного и бесперебойного электроснабжения потребителей </a:t>
            </a:r>
            <a:r>
              <a:rPr lang="ru-RU" sz="1050" dirty="0" smtClean="0">
                <a:solidFill>
                  <a:schemeClr val="tx2"/>
                </a:solidFill>
              </a:rPr>
              <a:t>округа;</a:t>
            </a:r>
            <a:endParaRPr lang="ru-RU" sz="1050" dirty="0">
              <a:solidFill>
                <a:schemeClr val="tx2"/>
              </a:solidFill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обеспечение </a:t>
            </a:r>
            <a:r>
              <a:rPr lang="ru-RU" sz="1050" dirty="0">
                <a:solidFill>
                  <a:schemeClr val="tx2"/>
                </a:solidFill>
              </a:rPr>
              <a:t>централизованного управления электросетевым комплексом, принадлежащим </a:t>
            </a:r>
            <a:r>
              <a:rPr lang="ru-RU" sz="1050" dirty="0" smtClean="0">
                <a:solidFill>
                  <a:schemeClr val="tx2"/>
                </a:solidFill>
              </a:rPr>
              <a:t>обществу, муниципальным </a:t>
            </a:r>
            <a:r>
              <a:rPr lang="ru-RU" sz="1050" dirty="0">
                <a:solidFill>
                  <a:schemeClr val="tx2"/>
                </a:solidFill>
              </a:rPr>
              <a:t>образованиям и администрации </a:t>
            </a:r>
            <a:r>
              <a:rPr lang="ru-RU" sz="1050" dirty="0" smtClean="0">
                <a:solidFill>
                  <a:schemeClr val="tx2"/>
                </a:solidFill>
              </a:rPr>
              <a:t>ХМАО-Югры;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осуществление технологического присоединения потребителей </a:t>
            </a:r>
            <a:r>
              <a:rPr lang="ru-RU" sz="1050" dirty="0" smtClean="0">
                <a:solidFill>
                  <a:schemeClr val="tx2"/>
                </a:solidFill>
              </a:rPr>
              <a:t>округа к </a:t>
            </a:r>
            <a:r>
              <a:rPr lang="ru-RU" sz="1050" dirty="0" smtClean="0">
                <a:solidFill>
                  <a:schemeClr val="tx2"/>
                </a:solidFill>
              </a:rPr>
              <a:t>электрическим сетям;</a:t>
            </a: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проведение </a:t>
            </a:r>
            <a:r>
              <a:rPr lang="ru-RU" sz="1050" dirty="0">
                <a:solidFill>
                  <a:schemeClr val="tx2"/>
                </a:solidFill>
              </a:rPr>
              <a:t>единой технической политики в части электросетевого строительства на территории </a:t>
            </a:r>
            <a:r>
              <a:rPr lang="ru-RU" sz="1050" dirty="0" smtClean="0">
                <a:solidFill>
                  <a:schemeClr val="tx2"/>
                </a:solidFill>
              </a:rPr>
              <a:t>округа, </a:t>
            </a:r>
            <a:r>
              <a:rPr lang="ru-RU" sz="1050" dirty="0" smtClean="0">
                <a:solidFill>
                  <a:schemeClr val="tx2"/>
                </a:solidFill>
              </a:rPr>
              <a:t>разработка </a:t>
            </a:r>
            <a:r>
              <a:rPr lang="ru-RU" sz="1050" dirty="0">
                <a:solidFill>
                  <a:schemeClr val="tx2"/>
                </a:solidFill>
              </a:rPr>
              <a:t>и </a:t>
            </a:r>
            <a:r>
              <a:rPr lang="ru-RU" sz="1050" dirty="0" smtClean="0">
                <a:solidFill>
                  <a:schemeClr val="tx2"/>
                </a:solidFill>
              </a:rPr>
              <a:t>реализация перспективных программ </a:t>
            </a:r>
            <a:r>
              <a:rPr lang="ru-RU" sz="1050" dirty="0">
                <a:solidFill>
                  <a:schemeClr val="tx2"/>
                </a:solidFill>
              </a:rPr>
              <a:t>расширения электрических сетей во взаимосвязи с утвержденными планами развития </a:t>
            </a:r>
            <a:r>
              <a:rPr lang="ru-RU" sz="1050" dirty="0" smtClean="0">
                <a:solidFill>
                  <a:schemeClr val="tx2"/>
                </a:solidFill>
              </a:rPr>
              <a:t>территорий;</a:t>
            </a:r>
            <a:endParaRPr lang="ru-RU" sz="1050" dirty="0">
              <a:solidFill>
                <a:schemeClr val="tx2"/>
              </a:solidFill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реализация </a:t>
            </a:r>
            <a:r>
              <a:rPr lang="ru-RU" sz="1050" dirty="0">
                <a:solidFill>
                  <a:schemeClr val="tx2"/>
                </a:solidFill>
              </a:rPr>
              <a:t>окружной̆ программы «Централизованное электроснабжение населенных пунктов Ханты-Мансийского автономного округа-Югры», </a:t>
            </a:r>
            <a:r>
              <a:rPr lang="ru-RU" sz="1050" dirty="0" smtClean="0">
                <a:solidFill>
                  <a:schemeClr val="tx2"/>
                </a:solidFill>
              </a:rPr>
              <a:t>с целью перевода отдаленных населенных пунктов на электроснабжение от централизованной энергосистемы, снижение нагрузки на </a:t>
            </a:r>
            <a:r>
              <a:rPr lang="ru-RU" sz="1050" dirty="0">
                <a:solidFill>
                  <a:schemeClr val="tx2"/>
                </a:solidFill>
              </a:rPr>
              <a:t>окружной бюджет в части дотирования тарифа на электроэнергию для населения в </a:t>
            </a:r>
            <a:r>
              <a:rPr lang="ru-RU" sz="1050" dirty="0" smtClean="0">
                <a:solidFill>
                  <a:schemeClr val="tx2"/>
                </a:solidFill>
              </a:rPr>
              <a:t>децентрализованной зоне электроснабжения;</a:t>
            </a:r>
            <a:endParaRPr lang="ru-RU" sz="1050" dirty="0">
              <a:solidFill>
                <a:schemeClr val="tx2"/>
              </a:solidFill>
            </a:endParaRPr>
          </a:p>
          <a:p>
            <a:pPr marL="171450" indent="-1714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2"/>
                </a:solidFill>
              </a:rPr>
              <a:t>развитие филиальной сети АО «ЮРЭСК» на территориях </a:t>
            </a:r>
            <a:r>
              <a:rPr lang="ru-RU" sz="1050" dirty="0" smtClean="0">
                <a:solidFill>
                  <a:schemeClr val="tx2"/>
                </a:solidFill>
              </a:rPr>
              <a:t>округа с </a:t>
            </a:r>
            <a:r>
              <a:rPr lang="ru-RU" sz="1050" dirty="0" smtClean="0">
                <a:solidFill>
                  <a:schemeClr val="tx2"/>
                </a:solidFill>
              </a:rPr>
              <a:t>целью обеспечения надлежащей</a:t>
            </a:r>
            <a:r>
              <a:rPr lang="ru-RU" sz="1050" dirty="0">
                <a:solidFill>
                  <a:schemeClr val="tx2"/>
                </a:solidFill>
              </a:rPr>
              <a:t> </a:t>
            </a:r>
            <a:r>
              <a:rPr lang="ru-RU" sz="1050" dirty="0" smtClean="0">
                <a:solidFill>
                  <a:schemeClr val="tx2"/>
                </a:solidFill>
              </a:rPr>
              <a:t>эксплуатации электросетевого имущества.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03987" y="2036695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</a:rPr>
              <a:t>312</a:t>
            </a:r>
            <a:endParaRPr lang="ru-RU" sz="1000" b="1" dirty="0">
              <a:solidFill>
                <a:schemeClr val="bg1"/>
              </a:solidFill>
            </a:endParaRPr>
          </a:p>
        </p:txBody>
      </p:sp>
      <p:pic>
        <p:nvPicPr>
          <p:cNvPr id="26" name="Picture 6" descr="C:\Users\prohorovKA\Desktop\Фотки ХМ для презенташки\pic_big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019" y="2689384"/>
            <a:ext cx="1831229" cy="128649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C:\Users\prohorovKA\Desktop\Фотки ХМ для презенташки\ii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198" y="4055672"/>
            <a:ext cx="1563924" cy="1172943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C:\Users\prohorovKA\Desktop\Фотки ХМ для презенташки\iiii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01208"/>
            <a:ext cx="1668011" cy="111748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1636585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tx2"/>
                </a:solidFill>
              </a:rPr>
              <a:t>АО «Югорская региональная электросетевая компания» (АО «ЮРЭСК») работает в энергетическом секторе региона с 1 января 2012 года и создана с целью консолидации электросетевых активов ХМАО-Югры, оказания услуг по передаче электрической энергии по сетям, принадлежащим правительству Югры и муниципальным образованиям</a:t>
            </a:r>
            <a:r>
              <a:rPr lang="ru-RU" sz="1200" dirty="0" smtClean="0">
                <a:solidFill>
                  <a:schemeClr val="tx2"/>
                </a:solidFill>
              </a:rPr>
              <a:t>.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5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4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О </a:t>
            </a:r>
            <a:r>
              <a:rPr lang="ru-RU" b="1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Компании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Структура и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характеристика электросетевых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активов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Номер слайда 1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0D5ECE-8B49-45CD-BE81-EF81920D1969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419029" y="4103289"/>
            <a:ext cx="4752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50" b="1" u="sng" dirty="0">
                <a:solidFill>
                  <a:schemeClr val="tx2"/>
                </a:solidFill>
              </a:rPr>
              <a:t>Изменение количества условных единиц АО "ЮРЭСК" за период 2012-2017 </a:t>
            </a:r>
            <a:r>
              <a:rPr lang="ru-RU" sz="1050" b="1" u="sng" dirty="0" smtClean="0">
                <a:solidFill>
                  <a:schemeClr val="tx2"/>
                </a:solidFill>
              </a:rPr>
              <a:t>гг.</a:t>
            </a:r>
            <a:endParaRPr lang="ru-RU" sz="1050" b="1" u="sng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60232" y="4368746"/>
            <a:ext cx="2430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u="sng" dirty="0" smtClean="0">
                <a:solidFill>
                  <a:schemeClr val="tx2"/>
                </a:solidFill>
              </a:rPr>
              <a:t>Увеличение </a:t>
            </a:r>
            <a:r>
              <a:rPr lang="ru-RU" sz="900" b="1" u="sng" dirty="0">
                <a:solidFill>
                  <a:schemeClr val="tx2"/>
                </a:solidFill>
              </a:rPr>
              <a:t>условных единиц за период 2012-2015 гг. произошло в связи:</a:t>
            </a:r>
          </a:p>
          <a:p>
            <a:pPr indent="88900" algn="just">
              <a:buFont typeface="+mj-lt"/>
              <a:buAutoNum type="arabicPeriod"/>
            </a:pPr>
            <a:r>
              <a:rPr lang="ru-RU" sz="900" dirty="0" smtClean="0">
                <a:solidFill>
                  <a:schemeClr val="tx2"/>
                </a:solidFill>
              </a:rPr>
              <a:t> </a:t>
            </a:r>
            <a:r>
              <a:rPr lang="ru-RU" sz="900" dirty="0">
                <a:solidFill>
                  <a:schemeClr val="tx2"/>
                </a:solidFill>
              </a:rPr>
              <a:t>со строительством электросетевых объектов в соответствии с </a:t>
            </a:r>
            <a:r>
              <a:rPr lang="ru-RU" sz="900" dirty="0" smtClean="0">
                <a:solidFill>
                  <a:schemeClr val="tx2"/>
                </a:solidFill>
              </a:rPr>
              <a:t>инвестиционной </a:t>
            </a:r>
            <a:r>
              <a:rPr lang="ru-RU" sz="900" dirty="0">
                <a:solidFill>
                  <a:schemeClr val="tx2"/>
                </a:solidFill>
              </a:rPr>
              <a:t>программой АО «ЮРЭСК»;</a:t>
            </a:r>
          </a:p>
          <a:p>
            <a:pPr indent="88900" algn="just">
              <a:buFont typeface="+mj-lt"/>
              <a:buAutoNum type="arabicPeriod"/>
            </a:pPr>
            <a:r>
              <a:rPr lang="ru-RU" sz="900" dirty="0">
                <a:solidFill>
                  <a:schemeClr val="tx2"/>
                </a:solidFill>
              </a:rPr>
              <a:t> </a:t>
            </a:r>
            <a:r>
              <a:rPr lang="ru-RU" sz="900" dirty="0" smtClean="0">
                <a:solidFill>
                  <a:schemeClr val="tx2"/>
                </a:solidFill>
              </a:rPr>
              <a:t> </a:t>
            </a:r>
            <a:r>
              <a:rPr lang="ru-RU" sz="900" dirty="0">
                <a:solidFill>
                  <a:schemeClr val="tx2"/>
                </a:solidFill>
              </a:rPr>
              <a:t>с приобретением электросетевого имущества;</a:t>
            </a:r>
          </a:p>
          <a:p>
            <a:pPr indent="88900" algn="just">
              <a:buFont typeface="+mj-lt"/>
              <a:buAutoNum type="arabicPeriod"/>
            </a:pPr>
            <a:r>
              <a:rPr lang="ru-RU" sz="900" dirty="0" smtClean="0">
                <a:solidFill>
                  <a:schemeClr val="tx2"/>
                </a:solidFill>
              </a:rPr>
              <a:t> </a:t>
            </a:r>
            <a:r>
              <a:rPr lang="ru-RU" sz="900" dirty="0">
                <a:solidFill>
                  <a:schemeClr val="tx2"/>
                </a:solidFill>
              </a:rPr>
              <a:t>с уточнением технических характеристик электросетевых объектов;</a:t>
            </a:r>
          </a:p>
          <a:p>
            <a:pPr indent="88900" algn="just">
              <a:buFont typeface="+mj-lt"/>
              <a:buAutoNum type="arabicPeriod"/>
            </a:pPr>
            <a:r>
              <a:rPr lang="ru-RU" sz="900" dirty="0" smtClean="0">
                <a:solidFill>
                  <a:schemeClr val="tx2"/>
                </a:solidFill>
              </a:rPr>
              <a:t> </a:t>
            </a:r>
            <a:r>
              <a:rPr lang="ru-RU" sz="900" dirty="0">
                <a:solidFill>
                  <a:schemeClr val="tx2"/>
                </a:solidFill>
              </a:rPr>
              <a:t>с переводом ряда объектов на централизованное энергоснабжение;</a:t>
            </a:r>
          </a:p>
          <a:p>
            <a:pPr indent="88900" algn="just">
              <a:buFont typeface="+mj-lt"/>
              <a:buAutoNum type="arabicPeriod"/>
            </a:pPr>
            <a:r>
              <a:rPr lang="ru-RU" sz="900" dirty="0" smtClean="0">
                <a:solidFill>
                  <a:schemeClr val="tx2"/>
                </a:solidFill>
              </a:rPr>
              <a:t> </a:t>
            </a:r>
            <a:r>
              <a:rPr lang="ru-RU" sz="900" dirty="0">
                <a:solidFill>
                  <a:schemeClr val="tx2"/>
                </a:solidFill>
              </a:rPr>
              <a:t>с завершением </a:t>
            </a:r>
            <a:r>
              <a:rPr lang="ru-RU" sz="900" dirty="0" smtClean="0">
                <a:solidFill>
                  <a:schemeClr val="tx2"/>
                </a:solidFill>
              </a:rPr>
              <a:t>планируемой </a:t>
            </a:r>
            <a:r>
              <a:rPr lang="ru-RU" sz="900" dirty="0">
                <a:solidFill>
                  <a:schemeClr val="tx2"/>
                </a:solidFill>
              </a:rPr>
              <a:t>передачи электросетевого имущества, расположенного в г. Ханты-Мансийске и г. </a:t>
            </a:r>
            <a:r>
              <a:rPr lang="ru-RU" sz="900" dirty="0" err="1" smtClean="0">
                <a:solidFill>
                  <a:schemeClr val="tx2"/>
                </a:solidFill>
              </a:rPr>
              <a:t>Нягань</a:t>
            </a:r>
            <a:r>
              <a:rPr lang="ru-RU" sz="900" dirty="0" smtClean="0">
                <a:solidFill>
                  <a:schemeClr val="tx2"/>
                </a:solidFill>
              </a:rPr>
              <a:t>.</a:t>
            </a:r>
            <a:endParaRPr lang="ru-RU" sz="900" dirty="0">
              <a:solidFill>
                <a:schemeClr val="tx2"/>
              </a:solidFill>
            </a:endParaRPr>
          </a:p>
        </p:txBody>
      </p: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2849565"/>
              </p:ext>
            </p:extLst>
          </p:nvPr>
        </p:nvGraphicFramePr>
        <p:xfrm>
          <a:off x="4139952" y="4498311"/>
          <a:ext cx="2571625" cy="1783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321460" y="1528419"/>
            <a:ext cx="47525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1050" b="1" u="sng" dirty="0" smtClean="0">
                <a:solidFill>
                  <a:schemeClr val="tx2"/>
                </a:solidFill>
              </a:rPr>
              <a:t>Ключевые показатели электросетевых активов АО «ЮРЭСК»</a:t>
            </a:r>
            <a:endParaRPr lang="ru-RU" sz="1050" b="1" u="sng" dirty="0">
              <a:solidFill>
                <a:schemeClr val="tx2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2859" y="4230247"/>
            <a:ext cx="40310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>
                <a:solidFill>
                  <a:schemeClr val="tx2"/>
                </a:solidFill>
              </a:rPr>
              <a:t>Создана единая территориальная сетевая организация с филиальной сетью, что позволило ввести управление из единого центра, внедрить единую техническую политику, оптимизировать численность персонала и затраты, ввести унификацию применяемого оборудования и единые стандарты оказываемых услуг потребителям. </a:t>
            </a:r>
            <a:endParaRPr lang="ru-RU" sz="900" dirty="0" smtClean="0">
              <a:solidFill>
                <a:schemeClr val="tx2"/>
              </a:solidFill>
            </a:endParaRPr>
          </a:p>
          <a:p>
            <a:pPr algn="just"/>
            <a:r>
              <a:rPr lang="ru-RU" sz="900" dirty="0" smtClean="0">
                <a:solidFill>
                  <a:schemeClr val="tx2"/>
                </a:solidFill>
              </a:rPr>
              <a:t>Организованы </a:t>
            </a:r>
            <a:r>
              <a:rPr lang="ru-RU" sz="900" dirty="0">
                <a:solidFill>
                  <a:schemeClr val="tx2"/>
                </a:solidFill>
              </a:rPr>
              <a:t>филиалы АО «ЮРЭСК» в зонах территориальной ответственности предприятия (Кондинский, Советский, Березовский, Белоярский, Няганьский филиалы). </a:t>
            </a:r>
            <a:endParaRPr lang="ru-RU" sz="900" dirty="0" smtClean="0">
              <a:solidFill>
                <a:schemeClr val="tx2"/>
              </a:solidFill>
            </a:endParaRPr>
          </a:p>
          <a:p>
            <a:pPr algn="just"/>
            <a:r>
              <a:rPr lang="ru-RU" sz="900" dirty="0" smtClean="0">
                <a:solidFill>
                  <a:schemeClr val="tx2"/>
                </a:solidFill>
              </a:rPr>
              <a:t>Вновь </a:t>
            </a:r>
            <a:r>
              <a:rPr lang="ru-RU" sz="900" dirty="0">
                <a:solidFill>
                  <a:schemeClr val="tx2"/>
                </a:solidFill>
              </a:rPr>
              <a:t>сформированные филиалы укомплектованы эксплуатационным персоналом. Закуплена специализированная техника, средства защиты, оборудование и материалы. Персонал прошел обучение и получил необходимые допуски для обслуживания электросетевого хозяйства. Сформированы аварийно-выездные бригады в филиалах. </a:t>
            </a:r>
            <a:endParaRPr lang="ru-RU" sz="900" dirty="0" smtClean="0">
              <a:solidFill>
                <a:schemeClr val="tx2"/>
              </a:solidFill>
            </a:endParaRPr>
          </a:p>
          <a:p>
            <a:pPr algn="just"/>
            <a:endParaRPr lang="ru-RU" sz="900" dirty="0" smtClean="0">
              <a:solidFill>
                <a:schemeClr val="tx2"/>
              </a:solidFill>
            </a:endParaRPr>
          </a:p>
          <a:p>
            <a:pPr algn="just"/>
            <a:r>
              <a:rPr lang="ru-RU" sz="900" b="1" dirty="0" smtClean="0">
                <a:solidFill>
                  <a:schemeClr val="tx2"/>
                </a:solidFill>
              </a:rPr>
              <a:t>Общая </a:t>
            </a:r>
            <a:r>
              <a:rPr lang="ru-RU" sz="900" b="1" dirty="0">
                <a:solidFill>
                  <a:schemeClr val="tx2"/>
                </a:solidFill>
              </a:rPr>
              <a:t>численность работников АО «ЮРЭСК» составляет </a:t>
            </a:r>
            <a:r>
              <a:rPr lang="ru-RU" sz="900" b="1" dirty="0" smtClean="0">
                <a:solidFill>
                  <a:schemeClr val="tx2"/>
                </a:solidFill>
              </a:rPr>
              <a:t>735 </a:t>
            </a:r>
            <a:r>
              <a:rPr lang="ru-RU" sz="900" b="1" dirty="0">
                <a:solidFill>
                  <a:schemeClr val="tx2"/>
                </a:solidFill>
              </a:rPr>
              <a:t>человек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6454"/>
              </p:ext>
            </p:extLst>
          </p:nvPr>
        </p:nvGraphicFramePr>
        <p:xfrm>
          <a:off x="286522" y="1988840"/>
          <a:ext cx="8693509" cy="20162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6453"/>
                <a:gridCol w="4787056"/>
              </a:tblGrid>
              <a:tr h="3906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56,42 тыс. кв. км территория обслуживания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Более 105 тысяч клиентов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54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3,345 тыс. км протяженность линий электропередачи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r>
                        <a:rPr lang="ru-RU" sz="12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292</a:t>
                      </a: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  </a:t>
                      </a: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трансформаторных подстанций распределительных сетей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979,1 МВА установленная трансформаторная мощность высоковольтных подстанций 35-110 кВ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771 </a:t>
                      </a: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МВА установленная трансформаторная мощность распределительных сетей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</a:rPr>
                        <a:t>29 </a:t>
                      </a:r>
                      <a:r>
                        <a:rPr lang="ru-RU" sz="1200" b="1" dirty="0">
                          <a:effectLst/>
                        </a:rPr>
                        <a:t>высоковольтных подстанций </a:t>
                      </a:r>
                      <a:r>
                        <a:rPr lang="ru-RU" sz="1200" b="1" dirty="0" smtClean="0">
                          <a:effectLst/>
                        </a:rPr>
                        <a:t>35-220 </a:t>
                      </a:r>
                      <a:r>
                        <a:rPr lang="ru-RU" sz="1200" b="1" dirty="0">
                          <a:effectLst/>
                        </a:rPr>
                        <a:t>кВ</a:t>
                      </a:r>
                      <a:endParaRPr lang="ru-RU" sz="12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 филиалов (Кондинский, Советский, </a:t>
                      </a:r>
                      <a:r>
                        <a:rPr lang="ru-RU" sz="1200" b="1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Няганьский</a:t>
                      </a:r>
                      <a:r>
                        <a:rPr lang="ru-RU" sz="12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, Березовский, Белоярский)</a:t>
                      </a:r>
                      <a:endParaRPr lang="ru-RU" sz="12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36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Прямоугольник 128"/>
          <p:cNvSpPr/>
          <p:nvPr/>
        </p:nvSpPr>
        <p:spPr>
          <a:xfrm>
            <a:off x="6481" y="0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41742" y="2886189"/>
            <a:ext cx="610714" cy="9361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1257</a:t>
            </a:r>
            <a:r>
              <a:rPr lang="ru-RU" sz="800" dirty="0">
                <a:solidFill>
                  <a:schemeClr val="bg1"/>
                </a:solidFill>
                <a:latin typeface="Arial Black" panose="020B0A04020102020204" pitchFamily="34" charset="0"/>
              </a:rPr>
              <a:t>,</a:t>
            </a:r>
            <a:r>
              <a:rPr lang="en-US" sz="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ru-RU" sz="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1742" y="2654801"/>
            <a:ext cx="610714" cy="18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87,0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32556" y="2741353"/>
            <a:ext cx="610714" cy="108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Arial Black" panose="020B0A04020102020204" pitchFamily="34" charset="0"/>
              </a:rPr>
              <a:t>1325,3</a:t>
            </a:r>
            <a:endParaRPr lang="ru-RU" sz="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32556" y="2545830"/>
            <a:ext cx="610714" cy="14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82,5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04904" y="2573881"/>
            <a:ext cx="610714" cy="1234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Arial Black" panose="020B0A04020102020204" pitchFamily="34" charset="0"/>
              </a:rPr>
              <a:t>1480,8</a:t>
            </a:r>
            <a:endParaRPr lang="ru-RU" sz="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04904" y="2262392"/>
            <a:ext cx="610714" cy="27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105,4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84524" y="2441094"/>
            <a:ext cx="610714" cy="136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Arial Black" panose="020B0A04020102020204" pitchFamily="34" charset="0"/>
              </a:rPr>
              <a:t>15</a:t>
            </a:r>
            <a:r>
              <a:rPr lang="ru-RU" sz="800" dirty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r>
              <a:rPr lang="en-US" sz="800" dirty="0">
                <a:solidFill>
                  <a:schemeClr val="bg1"/>
                </a:solidFill>
                <a:latin typeface="Arial Black" panose="020B0A04020102020204" pitchFamily="34" charset="0"/>
              </a:rPr>
              <a:t>4,</a:t>
            </a:r>
            <a:r>
              <a:rPr lang="ru-RU" sz="800" dirty="0">
                <a:solidFill>
                  <a:schemeClr val="bg1"/>
                </a:solidFill>
                <a:latin typeface="Arial Black" panose="020B0A04020102020204" pitchFamily="34" charset="0"/>
              </a:rPr>
              <a:t>9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84524" y="2058236"/>
            <a:ext cx="610714" cy="28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106,6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87548" y="2338613"/>
            <a:ext cx="610714" cy="14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latin typeface="Arial Black" panose="020B0A04020102020204" pitchFamily="34" charset="0"/>
              </a:rPr>
              <a:t>1568,5</a:t>
            </a:r>
            <a:endParaRPr lang="ru-RU" sz="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87548" y="2026305"/>
            <a:ext cx="610714" cy="270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105,4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7471" y="3829565"/>
            <a:ext cx="3528000" cy="36000"/>
          </a:xfrm>
          <a:prstGeom prst="rect">
            <a:avLst/>
          </a:prstGeom>
          <a:pattFill prst="pct80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16852" y="3865565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2012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74602" y="3869783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80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dirty="0"/>
              <a:t>2013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875594" y="3869783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2014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52558" y="387622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2015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1337" y="387622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2016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17894" y="2243166"/>
            <a:ext cx="469603" cy="1414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6,47%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199920" y="2764281"/>
            <a:ext cx="469603" cy="1414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chemeClr val="bg1"/>
                </a:solidFill>
                <a:latin typeface="Arial Black" panose="020B0A04020102020204" pitchFamily="34" charset="0"/>
              </a:rPr>
              <a:t>5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,</a:t>
            </a:r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86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875459" y="2099364"/>
            <a:ext cx="469603" cy="1414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6,65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569784" y="2371150"/>
            <a:ext cx="469603" cy="1414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6,</a:t>
            </a:r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29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258103" y="2356972"/>
            <a:ext cx="469603" cy="14148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6,30%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36" name="Прямая соединительная линия 35"/>
          <p:cNvCxnSpPr>
            <a:stCxn id="28" idx="3"/>
            <a:endCxn id="31" idx="1"/>
          </p:cNvCxnSpPr>
          <p:nvPr/>
        </p:nvCxnSpPr>
        <p:spPr>
          <a:xfrm>
            <a:off x="987497" y="2313908"/>
            <a:ext cx="212423" cy="521115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31" idx="3"/>
            <a:endCxn id="32" idx="1"/>
          </p:cNvCxnSpPr>
          <p:nvPr/>
        </p:nvCxnSpPr>
        <p:spPr>
          <a:xfrm flipV="1">
            <a:off x="1669523" y="2170106"/>
            <a:ext cx="205936" cy="664917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2" idx="3"/>
            <a:endCxn id="33" idx="1"/>
          </p:cNvCxnSpPr>
          <p:nvPr/>
        </p:nvCxnSpPr>
        <p:spPr>
          <a:xfrm>
            <a:off x="2345062" y="2170106"/>
            <a:ext cx="224722" cy="271786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33" idx="3"/>
            <a:endCxn id="34" idx="1"/>
          </p:cNvCxnSpPr>
          <p:nvPr/>
        </p:nvCxnSpPr>
        <p:spPr>
          <a:xfrm flipV="1">
            <a:off x="3039387" y="2427714"/>
            <a:ext cx="218716" cy="14178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3222251" y="4149498"/>
            <a:ext cx="147917" cy="14645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33942" y="4135159"/>
            <a:ext cx="147600" cy="14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73462" y="4141008"/>
            <a:ext cx="147600" cy="147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25790" y="4107086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потери, %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2265" y="4101237"/>
            <a:ext cx="10516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потери, млн. </a:t>
            </a:r>
            <a:r>
              <a:rPr lang="ru-RU" sz="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кВт∙ч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77958" y="4094051"/>
            <a:ext cx="1575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п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олезный отпуск, </a:t>
            </a:r>
            <a:r>
              <a: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млн. </a:t>
            </a:r>
            <a:r>
              <a:rPr lang="ru-RU" sz="800" b="1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кВт∙</a:t>
            </a:r>
            <a:r>
              <a:rPr lang="ru-RU" sz="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ч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120" name="Группа 119"/>
          <p:cNvGrpSpPr/>
          <p:nvPr/>
        </p:nvGrpSpPr>
        <p:grpSpPr>
          <a:xfrm>
            <a:off x="343984" y="4534461"/>
            <a:ext cx="3586982" cy="2063344"/>
            <a:chOff x="745538" y="1736851"/>
            <a:chExt cx="3586982" cy="2063344"/>
          </a:xfrm>
        </p:grpSpPr>
        <p:sp>
          <p:nvSpPr>
            <p:cNvPr id="54" name="Прямоугольник 53"/>
            <p:cNvSpPr/>
            <p:nvPr/>
          </p:nvSpPr>
          <p:spPr>
            <a:xfrm>
              <a:off x="752364" y="3284984"/>
              <a:ext cx="3528000" cy="36000"/>
            </a:xfrm>
            <a:prstGeom prst="rect">
              <a:avLst/>
            </a:prstGeom>
            <a:pattFill prst="pct8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762563" y="2407300"/>
              <a:ext cx="610714" cy="864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87,0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453377" y="2618512"/>
              <a:ext cx="610714" cy="64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82,5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125725" y="2078808"/>
              <a:ext cx="610714" cy="11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105,4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2805345" y="1988840"/>
              <a:ext cx="610714" cy="128173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106,6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3508369" y="2078208"/>
              <a:ext cx="610714" cy="1188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105,4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36496" y="2212956"/>
              <a:ext cx="469603" cy="14148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6,47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1519564" y="2460240"/>
              <a:ext cx="469603" cy="14148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5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,</a:t>
              </a:r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86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2199730" y="2104588"/>
              <a:ext cx="469603" cy="14148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,</a:t>
              </a:r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65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2878261" y="2276872"/>
              <a:ext cx="469603" cy="14148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6,29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577746" y="2262112"/>
              <a:ext cx="469603" cy="141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6,30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67" name="Прямая соединительная линия 66"/>
            <p:cNvCxnSpPr>
              <a:stCxn id="60" idx="3"/>
              <a:endCxn id="63" idx="1"/>
            </p:cNvCxnSpPr>
            <p:nvPr/>
          </p:nvCxnSpPr>
          <p:spPr>
            <a:xfrm>
              <a:off x="1306099" y="2283698"/>
              <a:ext cx="213465" cy="247284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>
              <a:stCxn id="63" idx="3"/>
              <a:endCxn id="64" idx="1"/>
            </p:cNvCxnSpPr>
            <p:nvPr/>
          </p:nvCxnSpPr>
          <p:spPr>
            <a:xfrm flipV="1">
              <a:off x="1989167" y="2175330"/>
              <a:ext cx="210563" cy="355652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>
              <a:stCxn id="64" idx="3"/>
              <a:endCxn id="65" idx="1"/>
            </p:cNvCxnSpPr>
            <p:nvPr/>
          </p:nvCxnSpPr>
          <p:spPr>
            <a:xfrm>
              <a:off x="2669333" y="2175330"/>
              <a:ext cx="208928" cy="172284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единительная линия 76"/>
            <p:cNvCxnSpPr>
              <a:stCxn id="65" idx="3"/>
              <a:endCxn id="66" idx="1"/>
            </p:cNvCxnSpPr>
            <p:nvPr/>
          </p:nvCxnSpPr>
          <p:spPr>
            <a:xfrm flipV="1">
              <a:off x="3347864" y="2332854"/>
              <a:ext cx="229882" cy="14760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Прямоугольник 80"/>
            <p:cNvSpPr/>
            <p:nvPr/>
          </p:nvSpPr>
          <p:spPr>
            <a:xfrm>
              <a:off x="841210" y="2329650"/>
              <a:ext cx="469603" cy="141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6,42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1519563" y="1876200"/>
              <a:ext cx="469603" cy="141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7,01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2202936" y="1736851"/>
              <a:ext cx="469603" cy="141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7,27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2868756" y="2134483"/>
              <a:ext cx="469603" cy="1414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6,33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90" name="Прямая соединительная линия 89"/>
            <p:cNvCxnSpPr>
              <a:stCxn id="81" idx="3"/>
              <a:endCxn id="82" idx="1"/>
            </p:cNvCxnSpPr>
            <p:nvPr/>
          </p:nvCxnSpPr>
          <p:spPr>
            <a:xfrm flipV="1">
              <a:off x="1310813" y="1946942"/>
              <a:ext cx="208750" cy="453450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Прямая соединительная линия 90"/>
            <p:cNvCxnSpPr>
              <a:stCxn id="82" idx="3"/>
              <a:endCxn id="86" idx="1"/>
            </p:cNvCxnSpPr>
            <p:nvPr/>
          </p:nvCxnSpPr>
          <p:spPr>
            <a:xfrm flipV="1">
              <a:off x="1989166" y="1807593"/>
              <a:ext cx="213770" cy="13934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>
              <a:stCxn id="86" idx="3"/>
              <a:endCxn id="87" idx="1"/>
            </p:cNvCxnSpPr>
            <p:nvPr/>
          </p:nvCxnSpPr>
          <p:spPr>
            <a:xfrm>
              <a:off x="2672539" y="1807593"/>
              <a:ext cx="196217" cy="397632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Прямая соединительная линия 96"/>
            <p:cNvCxnSpPr>
              <a:stCxn id="87" idx="3"/>
              <a:endCxn id="66" idx="1"/>
            </p:cNvCxnSpPr>
            <p:nvPr/>
          </p:nvCxnSpPr>
          <p:spPr>
            <a:xfrm>
              <a:off x="3338359" y="2205225"/>
              <a:ext cx="239387" cy="127629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Прямоугольник 104"/>
            <p:cNvSpPr/>
            <p:nvPr/>
          </p:nvSpPr>
          <p:spPr>
            <a:xfrm>
              <a:off x="745538" y="3624522"/>
              <a:ext cx="147600" cy="147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dirty="0">
                <a:solidFill>
                  <a:schemeClr val="tx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854341" y="3584751"/>
              <a:ext cx="15121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- </a:t>
              </a: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потери, млн. </a:t>
              </a:r>
              <a:r>
                <a:rPr lang="ru-RU" sz="800" b="1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кВт∙ч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07" name="Прямоугольник 106"/>
            <p:cNvSpPr/>
            <p:nvPr/>
          </p:nvSpPr>
          <p:spPr>
            <a:xfrm>
              <a:off x="1975391" y="3619388"/>
              <a:ext cx="147600" cy="147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dirty="0">
                <a:solidFill>
                  <a:schemeClr val="tx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082988" y="3578280"/>
              <a:ext cx="11383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- </a:t>
              </a: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потери, утв. РЭК, %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3241045" y="3620287"/>
              <a:ext cx="147917" cy="14645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344583" y="3577875"/>
              <a:ext cx="9879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- </a:t>
              </a: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факт. потери, %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844586" y="3352774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2012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502336" y="3356992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2013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2203328" y="3356992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2014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880292" y="3363435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2015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609071" y="3363435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2016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127" name="TextBox 126"/>
          <p:cNvSpPr txBox="1"/>
          <p:nvPr/>
        </p:nvSpPr>
        <p:spPr>
          <a:xfrm>
            <a:off x="3811282" y="4411350"/>
            <a:ext cx="1606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 smtClean="0">
                <a:solidFill>
                  <a:schemeClr val="tx2"/>
                </a:solidFill>
              </a:rPr>
              <a:t>Потери электроэнергии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cxnSp>
        <p:nvCxnSpPr>
          <p:cNvPr id="128" name="Прямая соединительная линия 127"/>
          <p:cNvCxnSpPr/>
          <p:nvPr/>
        </p:nvCxnSpPr>
        <p:spPr>
          <a:xfrm flipH="1">
            <a:off x="54087" y="4368983"/>
            <a:ext cx="90358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437471" y="1484784"/>
            <a:ext cx="352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Централизованная зона энергоснабжения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59157" y="1780084"/>
            <a:ext cx="1606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 smtClean="0">
                <a:solidFill>
                  <a:schemeClr val="tx2"/>
                </a:solidFill>
              </a:rPr>
              <a:t>Баланс электроэнергии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grpSp>
        <p:nvGrpSpPr>
          <p:cNvPr id="84" name="Группа 83"/>
          <p:cNvGrpSpPr/>
          <p:nvPr/>
        </p:nvGrpSpPr>
        <p:grpSpPr>
          <a:xfrm>
            <a:off x="5247444" y="2032963"/>
            <a:ext cx="3598820" cy="2296486"/>
            <a:chOff x="333002" y="1931208"/>
            <a:chExt cx="3598820" cy="2296486"/>
          </a:xfrm>
        </p:grpSpPr>
        <p:sp>
          <p:nvSpPr>
            <p:cNvPr id="85" name="Прямоугольник 84"/>
            <p:cNvSpPr/>
            <p:nvPr/>
          </p:nvSpPr>
          <p:spPr>
            <a:xfrm>
              <a:off x="3194359" y="3091197"/>
              <a:ext cx="610714" cy="648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33,8</a:t>
              </a:r>
            </a:p>
          </p:txBody>
        </p:sp>
        <p:sp>
          <p:nvSpPr>
            <p:cNvPr id="88" name="Прямоугольник 87"/>
            <p:cNvSpPr/>
            <p:nvPr/>
          </p:nvSpPr>
          <p:spPr>
            <a:xfrm>
              <a:off x="3194359" y="2932667"/>
              <a:ext cx="610714" cy="10922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4,2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2490515" y="3006467"/>
              <a:ext cx="610714" cy="7328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40,7</a:t>
              </a: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2476932" y="2808783"/>
              <a:ext cx="610714" cy="16204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5,7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1789302" y="2932667"/>
              <a:ext cx="610714" cy="811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42,6</a:t>
              </a: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1788548" y="2739777"/>
              <a:ext cx="610714" cy="15007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5,7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429874" y="2317252"/>
              <a:ext cx="610714" cy="142165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81,6</a:t>
              </a:r>
            </a:p>
          </p:txBody>
        </p:sp>
        <p:sp>
          <p:nvSpPr>
            <p:cNvPr id="98" name="Прямоугольник 97"/>
            <p:cNvSpPr/>
            <p:nvPr/>
          </p:nvSpPr>
          <p:spPr>
            <a:xfrm>
              <a:off x="429874" y="1931208"/>
              <a:ext cx="610714" cy="36048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14,1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9" name="Прямоугольник 98"/>
            <p:cNvSpPr/>
            <p:nvPr/>
          </p:nvSpPr>
          <p:spPr>
            <a:xfrm>
              <a:off x="1122363" y="2256697"/>
              <a:ext cx="610714" cy="14877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bg1"/>
                  </a:solidFill>
                  <a:latin typeface="Arial Black" panose="020B0A04020102020204" pitchFamily="34" charset="0"/>
                </a:rPr>
                <a:t>86,4</a:t>
              </a:r>
            </a:p>
          </p:txBody>
        </p:sp>
        <p:sp>
          <p:nvSpPr>
            <p:cNvPr id="100" name="Прямоугольник 99"/>
            <p:cNvSpPr/>
            <p:nvPr/>
          </p:nvSpPr>
          <p:spPr>
            <a:xfrm>
              <a:off x="1122363" y="1939069"/>
              <a:ext cx="610714" cy="2700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10,9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1" name="Прямоугольник 100"/>
            <p:cNvSpPr/>
            <p:nvPr/>
          </p:nvSpPr>
          <p:spPr>
            <a:xfrm>
              <a:off x="403822" y="3734237"/>
              <a:ext cx="3528000" cy="36000"/>
            </a:xfrm>
            <a:prstGeom prst="rect">
              <a:avLst/>
            </a:prstGeom>
            <a:pattFill prst="pct80">
              <a:fgClr>
                <a:schemeClr val="bg1">
                  <a:lumMod val="6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483203" y="3770237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2012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140953" y="3774455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2013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841945" y="3774455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2014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518909" y="3772806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2015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3247688" y="3780898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chemeClr val="tx2">
                      <a:lumMod val="75000"/>
                    </a:schemeClr>
                  </a:solidFill>
                  <a:latin typeface="Arial Black" panose="020B0A04020102020204" pitchFamily="34" charset="0"/>
                </a:rPr>
                <a:t>2016</a:t>
              </a:r>
              <a:endParaRPr lang="ru-RU" sz="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3247688" y="2759823"/>
              <a:ext cx="511200" cy="1404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11,04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2543844" y="2514812"/>
              <a:ext cx="511200" cy="1404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12,37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1857660" y="2592178"/>
              <a:ext cx="511200" cy="1404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11,78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475263" y="2207655"/>
              <a:ext cx="511200" cy="1404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14,75</a:t>
              </a:r>
              <a:r>
                <a:rPr lang="en-US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4" name="Прямоугольник 123"/>
            <p:cNvSpPr/>
            <p:nvPr/>
          </p:nvSpPr>
          <p:spPr>
            <a:xfrm>
              <a:off x="1162392" y="2623154"/>
              <a:ext cx="511200" cy="140400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00" dirty="0" smtClean="0">
                  <a:solidFill>
                    <a:schemeClr val="bg1"/>
                  </a:solidFill>
                  <a:latin typeface="Arial Black" panose="020B0A04020102020204" pitchFamily="34" charset="0"/>
                </a:rPr>
                <a:t>11,22%</a:t>
              </a:r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cxnSp>
          <p:nvCxnSpPr>
            <p:cNvPr id="126" name="Прямая соединительная линия 125"/>
            <p:cNvCxnSpPr>
              <a:stCxn id="122" idx="3"/>
              <a:endCxn id="121" idx="1"/>
            </p:cNvCxnSpPr>
            <p:nvPr/>
          </p:nvCxnSpPr>
          <p:spPr>
            <a:xfrm flipV="1">
              <a:off x="2368860" y="2585012"/>
              <a:ext cx="174984" cy="77366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>
              <a:stCxn id="123" idx="3"/>
              <a:endCxn id="124" idx="1"/>
            </p:cNvCxnSpPr>
            <p:nvPr/>
          </p:nvCxnSpPr>
          <p:spPr>
            <a:xfrm>
              <a:off x="986463" y="2277855"/>
              <a:ext cx="175929" cy="415499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>
              <a:stCxn id="124" idx="3"/>
              <a:endCxn id="122" idx="1"/>
            </p:cNvCxnSpPr>
            <p:nvPr/>
          </p:nvCxnSpPr>
          <p:spPr>
            <a:xfrm flipV="1">
              <a:off x="1673592" y="2662378"/>
              <a:ext cx="184068" cy="30976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Прямая соединительная линия 134"/>
            <p:cNvCxnSpPr>
              <a:stCxn id="121" idx="3"/>
              <a:endCxn id="118" idx="1"/>
            </p:cNvCxnSpPr>
            <p:nvPr/>
          </p:nvCxnSpPr>
          <p:spPr>
            <a:xfrm>
              <a:off x="3055044" y="2585012"/>
              <a:ext cx="192644" cy="245011"/>
            </a:xfrm>
            <a:prstGeom prst="line">
              <a:avLst/>
            </a:prstGeom>
            <a:ln w="15875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Прямоугольник 135"/>
            <p:cNvSpPr/>
            <p:nvPr/>
          </p:nvSpPr>
          <p:spPr>
            <a:xfrm>
              <a:off x="3181791" y="4060511"/>
              <a:ext cx="147917" cy="146454"/>
            </a:xfrm>
            <a:prstGeom prst="rect">
              <a:avLst/>
            </a:prstGeom>
            <a:solidFill>
              <a:srgbClr val="C05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700" dirty="0">
                <a:solidFill>
                  <a:schemeClr val="bg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7" name="Прямоугольник 136"/>
            <p:cNvSpPr/>
            <p:nvPr/>
          </p:nvSpPr>
          <p:spPr>
            <a:xfrm>
              <a:off x="1493482" y="4046172"/>
              <a:ext cx="147600" cy="147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dirty="0">
                <a:solidFill>
                  <a:schemeClr val="tx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8" name="Прямоугольник 137"/>
            <p:cNvSpPr/>
            <p:nvPr/>
          </p:nvSpPr>
          <p:spPr>
            <a:xfrm>
              <a:off x="333002" y="4052021"/>
              <a:ext cx="147600" cy="147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800" dirty="0">
                <a:solidFill>
                  <a:schemeClr val="tx1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41805" y="4012250"/>
              <a:ext cx="105167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- </a:t>
              </a: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потери, млн. </a:t>
              </a:r>
              <a:r>
                <a:rPr lang="ru-RU" sz="800" b="1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кВт∙ч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637498" y="4005064"/>
              <a:ext cx="15758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- </a:t>
              </a:r>
              <a:r>
                <a:rPr lang="ru-RU" sz="8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п</a:t>
              </a:r>
              <a:r>
                <a:rPr lang="ru-RU" sz="800" b="1" dirty="0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олезный отпуск, </a:t>
              </a:r>
              <a:r>
                <a:rPr lang="ru-RU" sz="8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млн. </a:t>
              </a:r>
              <a:r>
                <a:rPr lang="ru-RU" sz="800" b="1" dirty="0" err="1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кВт∙</a:t>
              </a:r>
              <a:r>
                <a:rPr lang="ru-RU" sz="800" b="1" dirty="0" err="1" smtClean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ч</a:t>
              </a:r>
              <a:endParaRPr lang="ru-RU" sz="8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142" name="Прямоугольник 141"/>
          <p:cNvSpPr/>
          <p:nvPr/>
        </p:nvSpPr>
        <p:spPr>
          <a:xfrm>
            <a:off x="5325310" y="6105768"/>
            <a:ext cx="3528000" cy="36000"/>
          </a:xfrm>
          <a:prstGeom prst="rect">
            <a:avLst/>
          </a:prstGeom>
          <a:pattFill prst="pct80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>
            <a:off x="5335509" y="4809624"/>
            <a:ext cx="610714" cy="128246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 smtClean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14,1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6026323" y="5159688"/>
            <a:ext cx="610714" cy="9276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10,9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6698671" y="5623492"/>
            <a:ext cx="610714" cy="4641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5,7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7378291" y="5623492"/>
            <a:ext cx="610714" cy="4678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5,7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8081315" y="5761500"/>
            <a:ext cx="610714" cy="32549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4,2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8161005" y="5281190"/>
            <a:ext cx="5112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11,04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5383258" y="5345054"/>
            <a:ext cx="5112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9,32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6084415" y="5256894"/>
            <a:ext cx="5112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9,63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6759700" y="5177220"/>
            <a:ext cx="5112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11,33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7426029" y="5230771"/>
            <a:ext cx="5112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11,26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53" name="Прямая соединительная линия 152"/>
          <p:cNvCxnSpPr>
            <a:stCxn id="149" idx="3"/>
            <a:endCxn id="150" idx="1"/>
          </p:cNvCxnSpPr>
          <p:nvPr/>
        </p:nvCxnSpPr>
        <p:spPr>
          <a:xfrm flipV="1">
            <a:off x="5894458" y="5327094"/>
            <a:ext cx="189957" cy="8816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>
            <a:stCxn id="150" idx="3"/>
            <a:endCxn id="151" idx="1"/>
          </p:cNvCxnSpPr>
          <p:nvPr/>
        </p:nvCxnSpPr>
        <p:spPr>
          <a:xfrm flipV="1">
            <a:off x="6595615" y="5247420"/>
            <a:ext cx="164085" cy="7967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>
            <a:stCxn id="151" idx="3"/>
            <a:endCxn id="152" idx="1"/>
          </p:cNvCxnSpPr>
          <p:nvPr/>
        </p:nvCxnSpPr>
        <p:spPr>
          <a:xfrm>
            <a:off x="7270900" y="5247420"/>
            <a:ext cx="155129" cy="5355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>
            <a:stCxn id="152" idx="3"/>
            <a:endCxn id="148" idx="1"/>
          </p:cNvCxnSpPr>
          <p:nvPr/>
        </p:nvCxnSpPr>
        <p:spPr>
          <a:xfrm>
            <a:off x="7937229" y="5300971"/>
            <a:ext cx="223776" cy="50419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5417532" y="6173558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2012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075282" y="617777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2013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776274" y="6177776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2014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453238" y="6176127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2015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8182017" y="6184219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2016</a:t>
            </a:r>
            <a:endParaRPr lang="ru-RU" sz="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7442241" y="4861542"/>
            <a:ext cx="511200" cy="14040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12,37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756057" y="4884815"/>
            <a:ext cx="511200" cy="14040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11,78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5388042" y="4634060"/>
            <a:ext cx="511200" cy="14040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14,75</a:t>
            </a:r>
            <a:r>
              <a:rPr lang="en-US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6075787" y="4998556"/>
            <a:ext cx="511200" cy="14040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11,22%</a:t>
            </a:r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66" name="Прямая соединительная линия 165"/>
          <p:cNvCxnSpPr>
            <a:stCxn id="163" idx="3"/>
            <a:endCxn id="162" idx="1"/>
          </p:cNvCxnSpPr>
          <p:nvPr/>
        </p:nvCxnSpPr>
        <p:spPr>
          <a:xfrm flipV="1">
            <a:off x="7267257" y="4931742"/>
            <a:ext cx="174984" cy="23273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>
            <a:stCxn id="164" idx="3"/>
            <a:endCxn id="165" idx="1"/>
          </p:cNvCxnSpPr>
          <p:nvPr/>
        </p:nvCxnSpPr>
        <p:spPr>
          <a:xfrm>
            <a:off x="5899242" y="4704260"/>
            <a:ext cx="176545" cy="364496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>
            <a:stCxn id="165" idx="3"/>
            <a:endCxn id="163" idx="1"/>
          </p:cNvCxnSpPr>
          <p:nvPr/>
        </p:nvCxnSpPr>
        <p:spPr>
          <a:xfrm flipV="1">
            <a:off x="6586987" y="4955015"/>
            <a:ext cx="169070" cy="113741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>
            <a:stCxn id="162" idx="3"/>
            <a:endCxn id="148" idx="1"/>
          </p:cNvCxnSpPr>
          <p:nvPr/>
        </p:nvCxnSpPr>
        <p:spPr>
          <a:xfrm>
            <a:off x="7953441" y="4931742"/>
            <a:ext cx="207564" cy="419648"/>
          </a:xfrm>
          <a:prstGeom prst="line">
            <a:avLst/>
          </a:prstGeom>
          <a:ln w="15875">
            <a:solidFill>
              <a:srgbClr val="C050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Прямоугольник 169"/>
          <p:cNvSpPr/>
          <p:nvPr/>
        </p:nvSpPr>
        <p:spPr>
          <a:xfrm>
            <a:off x="5360860" y="6387977"/>
            <a:ext cx="147600" cy="147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469663" y="6348206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потери, млн. </a:t>
            </a:r>
            <a:r>
              <a:rPr lang="ru-RU" sz="8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кВт∙ч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6590713" y="6382843"/>
            <a:ext cx="147600" cy="14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6698310" y="6341735"/>
            <a:ext cx="1138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потери, утв. РЭК, %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7856367" y="6383742"/>
            <a:ext cx="147917" cy="146454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959905" y="6341330"/>
            <a:ext cx="9879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факт. потери, %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8251463" y="4138517"/>
            <a:ext cx="9361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- </a:t>
            </a:r>
            <a:r>
              <a:rPr lang="ru-RU" sz="8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потери, %</a:t>
            </a:r>
            <a:endParaRPr lang="ru-RU" sz="8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5318264" y="1498243"/>
            <a:ext cx="364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Децентрализованная зона энергоснабжения</a:t>
            </a:r>
            <a:endParaRPr lang="ru-RU" sz="1400" b="1" dirty="0">
              <a:solidFill>
                <a:schemeClr val="tx2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1093708" y="374910"/>
            <a:ext cx="64077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Производственная деятельность</a:t>
            </a:r>
          </a:p>
          <a:p>
            <a:pPr lvl="0"/>
            <a:r>
              <a:rPr lang="ru-RU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Полезный отпуск и потери</a:t>
            </a:r>
            <a:r>
              <a:rPr lang="en-US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 </a:t>
            </a:r>
            <a:endParaRPr lang="ru-RU" cap="all" dirty="0">
              <a:solidFill>
                <a:srgbClr val="F79646">
                  <a:lumMod val="60000"/>
                  <a:lumOff val="40000"/>
                </a:srgbClr>
              </a:solidFill>
            </a:endParaRPr>
          </a:p>
          <a:p>
            <a:pPr lvl="0"/>
            <a:r>
              <a:rPr lang="ru-RU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электрической энергии </a:t>
            </a:r>
            <a:r>
              <a:rPr lang="ru-RU" cap="all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в сетях</a:t>
            </a:r>
            <a:endParaRPr lang="ru-RU" cap="all" dirty="0">
              <a:solidFill>
                <a:srgbClr val="F79646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6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Прямоугольник 128"/>
          <p:cNvSpPr/>
          <p:nvPr/>
        </p:nvSpPr>
        <p:spPr>
          <a:xfrm>
            <a:off x="-2307" y="0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9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5318019"/>
              </p:ext>
            </p:extLst>
          </p:nvPr>
        </p:nvGraphicFramePr>
        <p:xfrm>
          <a:off x="417198" y="2040297"/>
          <a:ext cx="3760169" cy="158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16760" y="2041028"/>
            <a:ext cx="582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МВт</a:t>
            </a:r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6760" y="2731589"/>
            <a:ext cx="397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ш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</a:t>
            </a:r>
            <a:r>
              <a:rPr lang="ru-RU" sz="1200" b="1" dirty="0" smtClean="0"/>
              <a:t>.</a:t>
            </a:r>
            <a:endParaRPr lang="ru-RU" sz="1200" b="1" dirty="0"/>
          </a:p>
        </p:txBody>
      </p:sp>
      <p:graphicFrame>
        <p:nvGraphicFramePr>
          <p:cNvPr id="23" name="Диаграмма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797707"/>
              </p:ext>
            </p:extLst>
          </p:nvPr>
        </p:nvGraphicFramePr>
        <p:xfrm>
          <a:off x="316760" y="1620067"/>
          <a:ext cx="3837211" cy="91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28022" y="1496957"/>
            <a:ext cx="3541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u="sng" dirty="0">
                <a:solidFill>
                  <a:schemeClr val="tx2"/>
                </a:solidFill>
              </a:rPr>
              <a:t>1. Заключенные </a:t>
            </a:r>
            <a:r>
              <a:rPr lang="ru-RU" sz="1000" b="1" u="sng" dirty="0" smtClean="0">
                <a:solidFill>
                  <a:schemeClr val="tx2"/>
                </a:solidFill>
              </a:rPr>
              <a:t>договоры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graphicFrame>
        <p:nvGraphicFramePr>
          <p:cNvPr id="27" name="Диаграмма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194593"/>
              </p:ext>
            </p:extLst>
          </p:nvPr>
        </p:nvGraphicFramePr>
        <p:xfrm>
          <a:off x="515276" y="4086943"/>
          <a:ext cx="3552668" cy="106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Диаграм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872424"/>
              </p:ext>
            </p:extLst>
          </p:nvPr>
        </p:nvGraphicFramePr>
        <p:xfrm>
          <a:off x="465146" y="4556511"/>
          <a:ext cx="3746814" cy="155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74233" y="4567898"/>
            <a:ext cx="5139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М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Вт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9660" y="5254652"/>
            <a:ext cx="397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tx2">
                    <a:lumMod val="75000"/>
                  </a:schemeClr>
                </a:solidFill>
              </a:rPr>
              <a:t>ш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</a:rPr>
              <a:t>т.</a:t>
            </a:r>
            <a:endParaRPr lang="ru-RU" sz="1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43984" y="3811860"/>
            <a:ext cx="41578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 u="sng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2. Исполненные договоры (подключенные заявители)</a:t>
            </a: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0785446"/>
              </p:ext>
            </p:extLst>
          </p:nvPr>
        </p:nvGraphicFramePr>
        <p:xfrm>
          <a:off x="4087676" y="1887244"/>
          <a:ext cx="4887852" cy="11787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2558"/>
                <a:gridCol w="1105106"/>
                <a:gridCol w="993667"/>
                <a:gridCol w="956521"/>
              </a:tblGrid>
              <a:tr h="315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  Категория </a:t>
                      </a:r>
                      <a:r>
                        <a:rPr lang="ru-RU" sz="1100" b="1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заявителей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до 15 кВт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15-150 кВт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более 150 кВт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346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  Не </a:t>
                      </a:r>
                      <a:r>
                        <a:rPr lang="ru-RU" sz="1100" b="1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требуется </a:t>
                      </a:r>
                      <a:r>
                        <a:rPr lang="ru-RU" sz="1100" b="1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строительство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15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46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65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290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</a:rPr>
                        <a:t>   Требуется строительство </a:t>
                      </a:r>
                      <a:endParaRPr lang="ru-RU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40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120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≥180 дней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5070407" y="1484784"/>
            <a:ext cx="30219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000" b="1" u="sng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3. Средний срок технологического присоединения</a:t>
            </a:r>
          </a:p>
        </p:txBody>
      </p:sp>
      <p:graphicFrame>
        <p:nvGraphicFramePr>
          <p:cNvPr id="37" name="Диаграмма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597919"/>
              </p:ext>
            </p:extLst>
          </p:nvPr>
        </p:nvGraphicFramePr>
        <p:xfrm>
          <a:off x="3995936" y="3290500"/>
          <a:ext cx="4752528" cy="187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8" name="Диаграмма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6545733"/>
              </p:ext>
            </p:extLst>
          </p:nvPr>
        </p:nvGraphicFramePr>
        <p:xfrm>
          <a:off x="4569694" y="4974485"/>
          <a:ext cx="3774878" cy="1883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4670555" y="4974485"/>
            <a:ext cx="429393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u="sng" dirty="0">
                <a:solidFill>
                  <a:schemeClr val="tx2"/>
                </a:solidFill>
              </a:rPr>
              <a:t>5. Распределение присоединенной </a:t>
            </a:r>
            <a:r>
              <a:rPr lang="ru-RU" sz="1000" b="1" u="sng" dirty="0" smtClean="0">
                <a:solidFill>
                  <a:schemeClr val="tx2"/>
                </a:solidFill>
              </a:rPr>
              <a:t>мощности по </a:t>
            </a:r>
            <a:r>
              <a:rPr lang="ru-RU" sz="1000" b="1" u="sng" dirty="0">
                <a:solidFill>
                  <a:schemeClr val="tx2"/>
                </a:solidFill>
              </a:rPr>
              <a:t>категориям заявителей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670554" y="3167390"/>
            <a:ext cx="42939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u="sng" dirty="0">
                <a:solidFill>
                  <a:schemeClr val="tx2"/>
                </a:solidFill>
              </a:rPr>
              <a:t>4. Распределение присоединенной </a:t>
            </a:r>
            <a:r>
              <a:rPr lang="ru-RU" sz="1000" b="1" u="sng" dirty="0" smtClean="0">
                <a:solidFill>
                  <a:schemeClr val="tx2"/>
                </a:solidFill>
              </a:rPr>
              <a:t>мощности по </a:t>
            </a:r>
            <a:r>
              <a:rPr lang="ru-RU" sz="1000" b="1" u="sng" dirty="0">
                <a:solidFill>
                  <a:schemeClr val="tx2"/>
                </a:solidFill>
              </a:rPr>
              <a:t>категориям заявителей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93708" y="374910"/>
            <a:ext cx="6407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Производственная деятельность</a:t>
            </a:r>
          </a:p>
          <a:p>
            <a:pPr lvl="0"/>
            <a:r>
              <a:rPr lang="ru-RU" cap="all" dirty="0" smtClean="0">
                <a:solidFill>
                  <a:srgbClr val="F79646">
                    <a:lumMod val="60000"/>
                    <a:lumOff val="40000"/>
                  </a:srgbClr>
                </a:solidFill>
              </a:rPr>
              <a:t>по </a:t>
            </a:r>
            <a:r>
              <a:rPr lang="ru-RU" cap="all" dirty="0">
                <a:solidFill>
                  <a:srgbClr val="F79646">
                    <a:lumMod val="60000"/>
                    <a:lumOff val="40000"/>
                  </a:srgbClr>
                </a:solidFill>
              </a:rPr>
              <a:t>технологическому присоединению</a:t>
            </a:r>
          </a:p>
        </p:txBody>
      </p:sp>
    </p:spTree>
    <p:extLst>
      <p:ext uri="{BB962C8B-B14F-4D97-AF65-F5344CB8AC3E}">
        <p14:creationId xmlns:p14="http://schemas.microsoft.com/office/powerpoint/2010/main" val="14130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 sz="1000" b="1" u="sng" dirty="0">
              <a:solidFill>
                <a:schemeClr val="tx2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7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Производственная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Ремонтно-эксплуатационная деятельность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29940" y="4241993"/>
            <a:ext cx="30749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1000" b="1" u="sng" dirty="0">
                <a:solidFill>
                  <a:schemeClr val="tx2"/>
                </a:solidFill>
              </a:rPr>
              <a:t>Анализ выполнения работ по ремонтам, млн. руб.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9900" y="1476670"/>
            <a:ext cx="37949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000" b="1" u="sng" dirty="0">
                <a:solidFill>
                  <a:schemeClr val="tx2"/>
                </a:solidFill>
              </a:rPr>
              <a:t>Затраты на выполнение ремонтной программы, млн. руб</a:t>
            </a:r>
            <a:r>
              <a:rPr lang="ru-RU" sz="1000" b="1" u="sng" dirty="0" smtClean="0">
                <a:solidFill>
                  <a:schemeClr val="tx2"/>
                </a:solidFill>
              </a:rPr>
              <a:t>.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245772"/>
              </p:ext>
            </p:extLst>
          </p:nvPr>
        </p:nvGraphicFramePr>
        <p:xfrm>
          <a:off x="4572000" y="1837737"/>
          <a:ext cx="4464496" cy="9620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1636"/>
                <a:gridCol w="640493"/>
                <a:gridCol w="648071"/>
                <a:gridCol w="648072"/>
                <a:gridCol w="576064"/>
                <a:gridCol w="648072"/>
                <a:gridCol w="792088"/>
              </a:tblGrid>
              <a:tr h="276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0" dirty="0">
                          <a:effectLst/>
                        </a:rPr>
                        <a:t>Период</a:t>
                      </a:r>
                      <a:endParaRPr lang="ru-RU" sz="7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Капитальный ремонт </a:t>
                      </a:r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подрядным 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способом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Капитальный ремонт хозяйственным способом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 и ТР хозяйственным способом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 и ТР подрядным способом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ВСЕГО:</a:t>
                      </a:r>
                    </a:p>
                    <a:p>
                      <a:pPr algn="ctr" fontAlgn="ctr"/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Техническое 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обслуживание и текущий ремонт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ВСЕГО:</a:t>
                      </a:r>
                    </a:p>
                    <a:p>
                      <a:pPr algn="ctr" fontAlgn="ctr"/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Капитальный 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</a:t>
                      </a:r>
                    </a:p>
                  </a:txBody>
                  <a:tcPr marL="9525" marR="9525" marT="9525" marB="0" anchor="ctr"/>
                </a:tc>
              </a:tr>
              <a:tr h="1024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2012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7,38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9,13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653,83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653,83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16,51</a:t>
                      </a:r>
                    </a:p>
                  </a:txBody>
                  <a:tcPr marL="9525" marR="9525" marT="9525" marB="0" anchor="ctr"/>
                </a:tc>
              </a:tr>
              <a:tr h="4862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66,49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641,04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642,56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84,39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234,30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667,12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673,33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246,31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96,19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8,40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574,31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582,72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99,18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2679116"/>
              </p:ext>
            </p:extLst>
          </p:nvPr>
        </p:nvGraphicFramePr>
        <p:xfrm>
          <a:off x="192748" y="1715906"/>
          <a:ext cx="392620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3784498"/>
              </p:ext>
            </p:extLst>
          </p:nvPr>
        </p:nvGraphicFramePr>
        <p:xfrm>
          <a:off x="35497" y="4365103"/>
          <a:ext cx="4011008" cy="2492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12061"/>
              </p:ext>
            </p:extLst>
          </p:nvPr>
        </p:nvGraphicFramePr>
        <p:xfrm>
          <a:off x="4572000" y="3198857"/>
          <a:ext cx="4464496" cy="15906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2208"/>
                <a:gridCol w="792088"/>
                <a:gridCol w="936104"/>
                <a:gridCol w="864096"/>
              </a:tblGrid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 категории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Факт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Выполнение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плана</a:t>
                      </a:r>
                    </a:p>
                  </a:txBody>
                  <a:tcPr marL="9525" marR="9525" marT="9525" marB="0" anchor="ctr"/>
                </a:tc>
              </a:tr>
              <a:tr h="102483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 воздушных линий </a:t>
                      </a:r>
                      <a:r>
                        <a:rPr lang="ru-RU" sz="7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0,4-220кВ:</a:t>
                      </a:r>
                      <a:endParaRPr lang="ru-RU" sz="7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862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капитальный ремонт, км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замена опор, шт.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замена провода, км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14,025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 высоковольтных центров питания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комплексный ремонт, шт.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ремонт силовых трансформаторов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ремонт выключателей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ремоент разъединителей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Ремонт подстанций распределительных сетей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572000" y="2852936"/>
            <a:ext cx="446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000" b="1" u="sng" dirty="0" smtClean="0">
                <a:solidFill>
                  <a:schemeClr val="tx2"/>
                </a:solidFill>
              </a:rPr>
              <a:t>Выполнение </a:t>
            </a:r>
            <a:r>
              <a:rPr lang="ru-RU" sz="1000" b="1" u="sng" dirty="0">
                <a:solidFill>
                  <a:schemeClr val="tx2"/>
                </a:solidFill>
              </a:rPr>
              <a:t>ремонтной программы в </a:t>
            </a:r>
            <a:r>
              <a:rPr lang="ru-RU" sz="1000" b="1" u="sng" dirty="0" smtClean="0">
                <a:solidFill>
                  <a:schemeClr val="tx2"/>
                </a:solidFill>
              </a:rPr>
              <a:t>2015 году: Физические показатели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82244" y="1469392"/>
            <a:ext cx="46440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000" b="1" u="sng" dirty="0" smtClean="0">
                <a:solidFill>
                  <a:schemeClr val="tx2"/>
                </a:solidFill>
              </a:rPr>
              <a:t>Выполнение </a:t>
            </a:r>
            <a:r>
              <a:rPr lang="ru-RU" sz="1000" b="1" u="sng" dirty="0">
                <a:solidFill>
                  <a:schemeClr val="tx2"/>
                </a:solidFill>
              </a:rPr>
              <a:t>ремонтной программы в </a:t>
            </a:r>
            <a:r>
              <a:rPr lang="ru-RU" sz="1000" b="1" u="sng" dirty="0" smtClean="0">
                <a:solidFill>
                  <a:schemeClr val="tx2"/>
                </a:solidFill>
              </a:rPr>
              <a:t>2012-2015 годах, млн. руб.</a:t>
            </a:r>
            <a:endParaRPr lang="ru-RU" sz="1000" b="1" u="sng" dirty="0">
              <a:solidFill>
                <a:schemeClr val="tx2"/>
              </a:solidFill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297680"/>
              </p:ext>
            </p:extLst>
          </p:nvPr>
        </p:nvGraphicFramePr>
        <p:xfrm>
          <a:off x="4581510" y="5229200"/>
          <a:ext cx="3878922" cy="13277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638562"/>
                <a:gridCol w="576064"/>
                <a:gridCol w="648072"/>
                <a:gridCol w="576064"/>
              </a:tblGrid>
              <a:tr h="2762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2015/2014</a:t>
                      </a:r>
                    </a:p>
                  </a:txBody>
                  <a:tcPr marL="9525" marR="9525" marT="9525" marB="0" anchor="ctr"/>
                </a:tc>
              </a:tr>
              <a:tr h="10248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износ по оборудованию, </a:t>
                      </a:r>
                      <a:r>
                        <a:rPr lang="ru-RU" sz="700" b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27,78%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23,96%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18,89%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-5,08%</a:t>
                      </a:r>
                    </a:p>
                  </a:txBody>
                  <a:tcPr marL="9525" marR="9525" marT="9525" marB="0" anchor="ctr"/>
                </a:tc>
              </a:tr>
              <a:tr h="48624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трансформаторное оборудование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24,00%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20,71%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16,32%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-4,39%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коммутационные аппараты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31,55%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27,22%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21,45%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-5,77%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Общий износ по линиям, </a:t>
                      </a:r>
                      <a:r>
                        <a:rPr lang="ru-RU" sz="700" b="0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52,60%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45,38%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35,76%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-9,61%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ВЛ-35-220 кВ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ВЛ-0,4-20 кВ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56,14%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48,44%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38,17%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-10,26%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КЛ-35-220 кВ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0,00%</a:t>
                      </a:r>
                    </a:p>
                  </a:txBody>
                  <a:tcPr marL="9525" marR="9525" marT="9525" marB="0" anchor="ctr"/>
                </a:tc>
              </a:tr>
              <a:tr h="5894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700" b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КЛ-0,4 кВ-20 кВ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49,05%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42,32%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-8,97%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2000" y="4901785"/>
            <a:ext cx="44644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1000" b="1" u="sng" dirty="0">
                <a:solidFill>
                  <a:schemeClr val="tx2"/>
                </a:solidFill>
              </a:rPr>
              <a:t>Доля оборудования, выработавшего нормативный срок службы, в %</a:t>
            </a:r>
          </a:p>
        </p:txBody>
      </p:sp>
    </p:spTree>
    <p:extLst>
      <p:ext uri="{BB962C8B-B14F-4D97-AF65-F5344CB8AC3E}">
        <p14:creationId xmlns:p14="http://schemas.microsoft.com/office/powerpoint/2010/main" val="24517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8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Производственная деятельность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Повышение надежности и предупреждение </a:t>
            </a:r>
          </a:p>
          <a:p>
            <a:pPr marL="985838"/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чрезвычайных </a:t>
            </a:r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ситуаций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89661"/>
              </p:ext>
            </p:extLst>
          </p:nvPr>
        </p:nvGraphicFramePr>
        <p:xfrm>
          <a:off x="179025" y="3473131"/>
          <a:ext cx="4392975" cy="2230830"/>
        </p:xfrm>
        <a:graphic>
          <a:graphicData uri="http://schemas.openxmlformats.org/drawingml/2006/table">
            <a:tbl>
              <a:tblPr/>
              <a:tblGrid>
                <a:gridCol w="1676703"/>
                <a:gridCol w="628040"/>
                <a:gridCol w="576064"/>
                <a:gridCol w="720080"/>
                <a:gridCol w="792088"/>
              </a:tblGrid>
              <a:tr h="159731">
                <a:tc gridSpan="5">
                  <a:txBody>
                    <a:bodyPr/>
                    <a:lstStyle/>
                    <a:p>
                      <a:pPr algn="ctr" rtl="0" fontAlgn="ctr"/>
                      <a:endParaRPr lang="ru-RU" sz="1000" b="1" i="0" u="sng" strike="noStrike" dirty="0">
                        <a:solidFill>
                          <a:srgbClr val="1F497D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579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2012г.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2013г.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2014г.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2015г.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Березовский ф-л (ЮТЭК-Березово)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ЮТЭК-ХМР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Советский ф-л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Кондинский ф-л (ЮТЭК-Конда)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ЮТЭК-Когалым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Белоярский ф-л (ЮТЭК-Белоярский)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СПП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ЮРЭСК г. Ханты-Мансийск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Няганьский ф-л (ЮТЭК-Нягань)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67338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Итого за год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5973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Количество отключений на 1000 у.е.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46725" y="5753390"/>
            <a:ext cx="8845755" cy="8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900" u="sng" dirty="0">
                <a:solidFill>
                  <a:schemeClr val="tx2"/>
                </a:solidFill>
                <a:latin typeface="+mn-lt"/>
                <a:cs typeface="+mn-cs"/>
              </a:rPr>
              <a:t>Основные </a:t>
            </a:r>
            <a:r>
              <a:rPr lang="ru-RU" altLang="ru-RU" sz="900" u="sng" dirty="0" smtClean="0">
                <a:solidFill>
                  <a:schemeClr val="tx2"/>
                </a:solidFill>
                <a:latin typeface="+mn-lt"/>
                <a:cs typeface="+mn-cs"/>
              </a:rPr>
              <a:t>причины </a:t>
            </a:r>
            <a:r>
              <a:rPr lang="ru-RU" altLang="ru-RU" sz="900" u="sng" dirty="0">
                <a:solidFill>
                  <a:schemeClr val="tx2"/>
                </a:solidFill>
                <a:latin typeface="+mn-lt"/>
                <a:cs typeface="+mn-cs"/>
              </a:rPr>
              <a:t>отключений</a:t>
            </a:r>
            <a:r>
              <a:rPr lang="ru-RU" altLang="ru-RU" sz="900" dirty="0">
                <a:solidFill>
                  <a:schemeClr val="tx2"/>
                </a:solidFill>
                <a:latin typeface="+mn-lt"/>
                <a:cs typeface="+mn-cs"/>
              </a:rPr>
              <a:t>:</a:t>
            </a:r>
          </a:p>
          <a:p>
            <a:pPr marL="1588" indent="127000" eaLnBrk="1" hangingPunct="1">
              <a:buFont typeface="+mj-lt"/>
              <a:buAutoNum type="arabicPeriod"/>
            </a:pP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Количество отключений в 2013 году по сравнению с 2012 годом увеличилось в связи с организацией оперативно-диспетчерской службы и систематизации учета аварийных отключений.</a:t>
            </a:r>
          </a:p>
          <a:p>
            <a:pPr marL="1588" indent="127000" eaLnBrk="1" hangingPunct="1">
              <a:buFont typeface="+mj-lt"/>
              <a:buAutoNum type="arabicPeriod"/>
            </a:pP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Количество отключений в 2015 году по сравнению с 2014 годом уменьшилось в связи с реализацией инвестиционной программы АО «ЮРЭСК», а именно: замена неизолированного провода на СИП, проведение капитальных ремонтов оборудования, реконструкция (замена) ТП и т.д.</a:t>
            </a:r>
          </a:p>
          <a:p>
            <a:pPr marL="1588" indent="127000" eaLnBrk="1" hangingPunct="1">
              <a:buFont typeface="+mj-lt"/>
              <a:buAutoNum type="arabicPeriod"/>
            </a:pPr>
            <a:r>
              <a:rPr lang="ru-RU" altLang="ru-RU" sz="900" dirty="0" smtClean="0">
                <a:solidFill>
                  <a:schemeClr val="tx2"/>
                </a:solidFill>
                <a:latin typeface="+mn-lt"/>
                <a:cs typeface="+mn-cs"/>
              </a:rPr>
              <a:t>В 2012 году согласно заключенным договорам мены ОАО «ЮТЭК» было передано в уставный капитал компании электросетевое имущество, более 50% которого характеризуется значительным износом, низкими техническими характеристиками, не соответствующими требованиям по надежности электроснабжения.</a:t>
            </a:r>
            <a:endParaRPr lang="ru-RU" altLang="ru-RU" sz="9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606472"/>
              </p:ext>
            </p:extLst>
          </p:nvPr>
        </p:nvGraphicFramePr>
        <p:xfrm>
          <a:off x="4722244" y="3596243"/>
          <a:ext cx="4251156" cy="2233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932040" y="3350021"/>
            <a:ext cx="4211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>
                <a:solidFill>
                  <a:srgbClr val="1F497D"/>
                </a:solidFill>
                <a:latin typeface="Calibri"/>
              </a:rPr>
              <a:t>Общее количество отключений на 1000 </a:t>
            </a:r>
            <a:r>
              <a:rPr lang="en-US" sz="1000" b="1" u="sng" dirty="0">
                <a:solidFill>
                  <a:srgbClr val="1F497D"/>
                </a:solidFill>
                <a:latin typeface="Calibri"/>
              </a:rPr>
              <a:t> </a:t>
            </a:r>
            <a:r>
              <a:rPr lang="ru-RU" sz="1000" b="1" u="sng" dirty="0" err="1">
                <a:solidFill>
                  <a:srgbClr val="1F497D"/>
                </a:solidFill>
                <a:latin typeface="Calibri"/>
              </a:rPr>
              <a:t>у.е</a:t>
            </a:r>
            <a:r>
              <a:rPr lang="ru-RU" sz="1000" b="1" u="sng" dirty="0">
                <a:solidFill>
                  <a:srgbClr val="1F497D"/>
                </a:solidFill>
                <a:latin typeface="Calibri"/>
              </a:rPr>
              <a:t> за период с 2012-2015 </a:t>
            </a:r>
            <a:r>
              <a:rPr lang="ru-RU" sz="1000" b="1" u="sng" dirty="0" err="1">
                <a:solidFill>
                  <a:srgbClr val="1F497D"/>
                </a:solidFill>
                <a:latin typeface="Calibri"/>
              </a:rPr>
              <a:t>г.г</a:t>
            </a:r>
            <a:r>
              <a:rPr lang="ru-RU" sz="1000" b="1" u="sng" dirty="0">
                <a:solidFill>
                  <a:srgbClr val="1F497D"/>
                </a:solidFill>
                <a:latin typeface="Calibri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79912" y="1591534"/>
            <a:ext cx="3258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u="sng" dirty="0" smtClean="0">
                <a:solidFill>
                  <a:schemeClr val="tx2"/>
                </a:solidFill>
              </a:rPr>
              <a:t>Износ основных средств за период </a:t>
            </a:r>
            <a:r>
              <a:rPr lang="ru-RU" sz="1000" b="1" u="sng" dirty="0">
                <a:solidFill>
                  <a:schemeClr val="tx2"/>
                </a:solidFill>
              </a:rPr>
              <a:t>с </a:t>
            </a:r>
            <a:r>
              <a:rPr lang="ru-RU" sz="1000" b="1" u="sng" dirty="0" smtClean="0">
                <a:solidFill>
                  <a:schemeClr val="tx2"/>
                </a:solidFill>
              </a:rPr>
              <a:t>2013-2017 </a:t>
            </a:r>
            <a:r>
              <a:rPr lang="ru-RU" sz="1000" b="1" u="sng" dirty="0" err="1">
                <a:solidFill>
                  <a:schemeClr val="tx2"/>
                </a:solidFill>
              </a:rPr>
              <a:t>г.г</a:t>
            </a:r>
            <a:r>
              <a:rPr lang="ru-RU" sz="1000" b="1" u="sng" dirty="0">
                <a:solidFill>
                  <a:schemeClr val="tx2"/>
                </a:solidFill>
              </a:rPr>
              <a:t>.</a:t>
            </a: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708807"/>
              </p:ext>
            </p:extLst>
          </p:nvPr>
        </p:nvGraphicFramePr>
        <p:xfrm>
          <a:off x="74727" y="1449995"/>
          <a:ext cx="3705185" cy="202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779912" y="1837755"/>
            <a:ext cx="496855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50" dirty="0" smtClean="0">
                <a:solidFill>
                  <a:schemeClr val="tx2"/>
                </a:solidFill>
              </a:rPr>
              <a:t>АО «ЮРЭСК» проводит программу строительства и реновации собственного имущества. График демонстрирует снижение  процента износа основных средств за период 2013-2017  за счет применения современного оборудования при строительстве объектов, проведения обширной программы ремонтов и поддержания электросетевого оборудования в надлежащем состоянии для обеспечения бесперебойного электроснабжения потребителей на перспективу.</a:t>
            </a:r>
            <a:endParaRPr lang="ru-RU" sz="1050" dirty="0"/>
          </a:p>
        </p:txBody>
      </p:sp>
      <p:sp>
        <p:nvSpPr>
          <p:cNvPr id="20" name="TextBox 19"/>
          <p:cNvSpPr txBox="1"/>
          <p:nvPr/>
        </p:nvSpPr>
        <p:spPr>
          <a:xfrm>
            <a:off x="691745" y="3379048"/>
            <a:ext cx="3258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ru-RU" sz="1000" b="1" u="sng" dirty="0">
                <a:solidFill>
                  <a:srgbClr val="1F497D"/>
                </a:solidFill>
              </a:rPr>
              <a:t>Количество отказов оборудования АО «ЮРЭСК»</a:t>
            </a:r>
          </a:p>
        </p:txBody>
      </p:sp>
    </p:spTree>
    <p:extLst>
      <p:ext uri="{BB962C8B-B14F-4D97-AF65-F5344CB8AC3E}">
        <p14:creationId xmlns:p14="http://schemas.microsoft.com/office/powerpoint/2010/main" val="24517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0119"/>
            <a:ext cx="9144000" cy="6858000"/>
          </a:xfrm>
          <a:prstGeom prst="rect">
            <a:avLst/>
          </a:prstGeom>
          <a:pattFill prst="narVert">
            <a:fgClr>
              <a:srgbClr val="FFFFCC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ru-RU" smtClean="0"/>
              <a:pPr/>
              <a:t>9</a:t>
            </a:fld>
            <a:endParaRPr kumimoji="0"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88640"/>
            <a:ext cx="8784976" cy="1224136"/>
          </a:xfrm>
          <a:prstGeom prst="roundRect">
            <a:avLst/>
          </a:prstGeom>
          <a:solidFill>
            <a:schemeClr val="tx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85838"/>
            <a:r>
              <a:rPr lang="ru-RU" b="1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Инвестиционная </a:t>
            </a:r>
            <a:r>
              <a:rPr lang="ru-RU" b="1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деятельность</a:t>
            </a:r>
          </a:p>
          <a:p>
            <a:pPr marL="985838"/>
            <a:r>
              <a:rPr lang="ru-RU" cap="all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Параметры </a:t>
            </a:r>
            <a:r>
              <a:rPr lang="ru-RU" cap="all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инвестиционной деятельности</a:t>
            </a:r>
            <a:endParaRPr lang="ru-RU" cap="all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84" y="395509"/>
            <a:ext cx="699624" cy="810398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051" y="980728"/>
            <a:ext cx="126841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56806" y="5589240"/>
            <a:ext cx="830362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>
                <a:solidFill>
                  <a:srgbClr val="FF0000"/>
                </a:solidFill>
              </a:rPr>
              <a:t>При составлении инвестиционных программ АО «ЮРЭСК» приоритеты отдавались объектам, в первую очередь, имеющим социальную </a:t>
            </a:r>
            <a:r>
              <a:rPr lang="ru-RU" sz="1000" dirty="0" smtClean="0">
                <a:solidFill>
                  <a:srgbClr val="FF0000"/>
                </a:solidFill>
              </a:rPr>
              <a:t>направленность</a:t>
            </a:r>
            <a:r>
              <a:rPr lang="ru-RU" sz="1000" dirty="0">
                <a:solidFill>
                  <a:srgbClr val="FF0000"/>
                </a:solidFill>
              </a:rPr>
              <a:t>, а </a:t>
            </a:r>
            <a:r>
              <a:rPr lang="ru-RU" sz="1000" dirty="0" smtClean="0">
                <a:solidFill>
                  <a:srgbClr val="FF0000"/>
                </a:solidFill>
              </a:rPr>
              <a:t>также рассматривались </a:t>
            </a:r>
            <a:r>
              <a:rPr lang="ru-RU" sz="1000" dirty="0">
                <a:solidFill>
                  <a:srgbClr val="FF0000"/>
                </a:solidFill>
              </a:rPr>
              <a:t>объекты перспективного развития. В инвестиционные программы АО «ЮРЭСК» вошли проекты по реконструкции, модернизации и новому строительству объектов  электросетевого комплекса </a:t>
            </a:r>
            <a:r>
              <a:rPr lang="ru-RU" sz="1000" dirty="0" smtClean="0">
                <a:solidFill>
                  <a:srgbClr val="FF0000"/>
                </a:solidFill>
              </a:rPr>
              <a:t>ХМАО  </a:t>
            </a:r>
            <a:r>
              <a:rPr lang="ru-RU" sz="1000" dirty="0">
                <a:solidFill>
                  <a:srgbClr val="FF0000"/>
                </a:solidFill>
              </a:rPr>
              <a:t>– Югры</a:t>
            </a:r>
            <a:r>
              <a:rPr lang="ru-RU" sz="1000" dirty="0" smtClean="0">
                <a:solidFill>
                  <a:srgbClr val="FF0000"/>
                </a:solidFill>
              </a:rPr>
              <a:t>.</a:t>
            </a:r>
          </a:p>
          <a:p>
            <a:pPr algn="just"/>
            <a:endParaRPr lang="ru-RU" sz="1000" dirty="0">
              <a:solidFill>
                <a:srgbClr val="FF0000"/>
              </a:solidFill>
            </a:endParaRPr>
          </a:p>
          <a:p>
            <a:pPr algn="just"/>
            <a:r>
              <a:rPr lang="ru-RU" sz="1000" dirty="0">
                <a:solidFill>
                  <a:srgbClr val="FF0000"/>
                </a:solidFill>
              </a:rPr>
              <a:t>Комплексная реализация инвестиционных проектов АО «ЮРЭСК» обеспечивает покрытие дефицита мощности энергоресурсов, повышает  надежность и бесперебойность производства электроэнергии, способствует повышению эффективности производства, улучшению параметров производственной деятельности компании, повышению безопасности функционирования производственно-технических объектов.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782" y="1700808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200" b="1" dirty="0" smtClean="0">
                <a:solidFill>
                  <a:schemeClr val="tx2"/>
                </a:solidFill>
              </a:rPr>
              <a:t>Инвестиционные программы АО «ЮРЭСК» на 2012-2017 годы по централизованной зоне и децентрализованной зоне разработаны в соответствии с Постановлением Правительства РФ от 01.12.2009 г. №977 и утверждены приказом Департамента жилищно-коммунального комплекса и энергетики ХМАО-Югры от 30 сентября 2015 г. № 110-П и № 109-П соответственно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836" y="2564904"/>
            <a:ext cx="8789918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400" b="1" u="sng" dirty="0" smtClean="0">
                <a:solidFill>
                  <a:schemeClr val="tx2"/>
                </a:solidFill>
              </a:rPr>
              <a:t>Основными направлениями инвестиционных программ Общества являются</a:t>
            </a:r>
            <a:r>
              <a:rPr lang="ru-RU" sz="1400" b="1" dirty="0" smtClean="0">
                <a:solidFill>
                  <a:schemeClr val="tx2"/>
                </a:solidFill>
              </a:rPr>
              <a:t>: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перевод с децентрализованного на централизованное электроснабжение населенных пунктов ХМАО-Югры; 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повышение надежности и качества электроснабжения потребителей ХМАО-Югры;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снижение потерь в электрических сетях;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замена оборудования, выработавшего свой нормативный срок </a:t>
            </a:r>
            <a:r>
              <a:rPr lang="ru-RU" sz="1200" dirty="0" smtClean="0">
                <a:solidFill>
                  <a:schemeClr val="tx2"/>
                </a:solidFill>
              </a:rPr>
              <a:t>службы;</a:t>
            </a:r>
            <a:endParaRPr lang="ru-RU" sz="1200" dirty="0" smtClean="0">
              <a:solidFill>
                <a:schemeClr val="tx2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приведение сетей электроснабжения в соответствие с современными требованиями;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-осуществление технологического присоединения к электрическим сетям потребителей ХМАО-Югры;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консолидация электросетевых активов ХМАО-Югры и организация эффективного развития электрических сетей округа;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повышение уровня комфортности проживания населения за счет создания возможности присоединения новых нагрузок потребителей;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solidFill>
                  <a:schemeClr val="tx2"/>
                </a:solidFill>
              </a:rPr>
              <a:t>- создание предпосылок для развития новых производств.</a:t>
            </a:r>
          </a:p>
        </p:txBody>
      </p:sp>
      <p:sp>
        <p:nvSpPr>
          <p:cNvPr id="13" name="Овал 12"/>
          <p:cNvSpPr/>
          <p:nvPr/>
        </p:nvSpPr>
        <p:spPr>
          <a:xfrm>
            <a:off x="8452938" y="5600892"/>
            <a:ext cx="411592" cy="4152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17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2688</TotalTime>
  <Words>4778</Words>
  <Application>Microsoft Office PowerPoint</Application>
  <PresentationFormat>Экран (4:3)</PresentationFormat>
  <Paragraphs>948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Прохоров Кирилл Александрович</dc:creator>
  <cp:lastModifiedBy>Козлов Михаил Станиславович</cp:lastModifiedBy>
  <cp:revision>127</cp:revision>
  <cp:lastPrinted>2015-08-15T06:10:24Z</cp:lastPrinted>
  <dcterms:created xsi:type="dcterms:W3CDTF">2015-08-14T14:14:18Z</dcterms:created>
  <dcterms:modified xsi:type="dcterms:W3CDTF">2016-03-17T03:05:18Z</dcterms:modified>
</cp:coreProperties>
</file>